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19"/>
  </p:notesMasterIdLst>
  <p:sldIdLst>
    <p:sldId id="269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70" r:id="rId13"/>
    <p:sldId id="268" r:id="rId14"/>
    <p:sldId id="272" r:id="rId15"/>
    <p:sldId id="266" r:id="rId16"/>
    <p:sldId id="267" r:id="rId17"/>
    <p:sldId id="273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42BAAE-3AF5-40D9-BE0C-518F7E27C5F8}" type="datetimeFigureOut">
              <a:rPr lang="ru-RU" smtClean="0"/>
              <a:pPr/>
              <a:t>06.09.2019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04360EA-E857-49FF-89EC-F59C0AF039C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4360EA-E857-49FF-89EC-F59C0AF039CC}" type="slidenum">
              <a:rPr lang="ru-RU" smtClean="0"/>
              <a:pPr/>
              <a:t>14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06.09.2019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06.09.2019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06.09.2019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06.09.2019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06.09.2019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06.09.2019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06.09.2019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06.09.2019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06.09.2019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06.09.2019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06.09.2019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06.09.2019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1560" y="1772816"/>
            <a:ext cx="7848872" cy="14157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Тема 1  ВВЕДЕНИЕ в ЭТ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Rectangle 4"/>
          <p:cNvSpPr>
            <a:spLocks noChangeArrowheads="1"/>
          </p:cNvSpPr>
          <p:nvPr/>
        </p:nvSpPr>
        <p:spPr bwMode="auto">
          <a:xfrm>
            <a:off x="755576" y="2276872"/>
            <a:ext cx="777969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b="1" i="1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ru-RU" sz="20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Основные этапы развития экономической теории</a:t>
            </a:r>
            <a:r>
              <a:rPr lang="ru-RU" sz="2000" dirty="0">
                <a:solidFill>
                  <a:srgbClr val="C00000"/>
                </a:solidFill>
              </a:rPr>
              <a:t> </a:t>
            </a:r>
          </a:p>
        </p:txBody>
      </p:sp>
      <p:graphicFrame>
        <p:nvGraphicFramePr>
          <p:cNvPr id="9261" name="Group 45"/>
          <p:cNvGraphicFramePr>
            <a:graphicFrameLocks noGrp="1"/>
          </p:cNvGraphicFramePr>
          <p:nvPr/>
        </p:nvGraphicFramePr>
        <p:xfrm>
          <a:off x="467544" y="2780928"/>
          <a:ext cx="8353425" cy="3600451"/>
        </p:xfrm>
        <a:graphic>
          <a:graphicData uri="http://schemas.openxmlformats.org/drawingml/2006/table">
            <a:tbl>
              <a:tblPr/>
              <a:tblGrid>
                <a:gridCol w="2039937"/>
                <a:gridCol w="2179638"/>
                <a:gridCol w="4133850"/>
              </a:tblGrid>
              <a:tr h="6873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Теоретическая школа </a:t>
                      </a:r>
                      <a:endParaRPr kumimoji="0" lang="ru-RU" sz="18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Представители </a:t>
                      </a:r>
                      <a:endParaRPr kumimoji="0" lang="ru-RU" sz="1800" b="1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Основные положения </a:t>
                      </a:r>
                      <a:endParaRPr kumimoji="0" lang="ru-RU" sz="1800" b="1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913063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Меркантилизм</a:t>
                      </a:r>
                      <a:endParaRPr kumimoji="0" lang="ru-RU" sz="18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(от ит.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мерканте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— торговец), Х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VI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-Х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VII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вв.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Ж.-Б.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Кольбер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Т.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Ман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А.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Монкретьен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(«Трактат политической экономии», 1615 г.)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Богатство нации — золото; его источником служит внешняя торговля. Практические рекомендации: вво­зить в страну как можно меньше товаров, а вывозить как можно больше, тогда в страну будет посту­пать золото. Государство должно поощрять развитие производства и внешней торговли.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 useBgFill="1">
        <p:nvSpPr>
          <p:cNvPr id="9262" name="AutoShape 46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388350" y="0"/>
            <a:ext cx="755650" cy="549275"/>
          </a:xfrm>
          <a:prstGeom prst="actionButtonHome">
            <a:avLst/>
          </a:prstGeom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ru-RU" sz="1000" b="1" i="1">
                <a:effectLst>
                  <a:outerShdw blurRad="38100" dist="38100" dir="2700000" algn="tl">
                    <a:srgbClr val="C0C0C0"/>
                  </a:outerShdw>
                </a:effectLst>
              </a:rPr>
              <a:t>К 1 разделу</a:t>
            </a:r>
          </a:p>
        </p:txBody>
      </p:sp>
      <p:sp useBgFill="1">
        <p:nvSpPr>
          <p:cNvPr id="9265" name="AutoShape 49">
            <a:hlinkClick r:id="" action="ppaction://hlinkshowjump?jump=nextslide"/>
          </p:cNvPr>
          <p:cNvSpPr>
            <a:spLocks noChangeArrowheads="1"/>
          </p:cNvSpPr>
          <p:nvPr/>
        </p:nvSpPr>
        <p:spPr bwMode="auto">
          <a:xfrm>
            <a:off x="8413750" y="6472238"/>
            <a:ext cx="647700" cy="333375"/>
          </a:xfrm>
          <a:custGeom>
            <a:avLst/>
            <a:gdLst>
              <a:gd name="G0" fmla="+- 14536 0 0"/>
              <a:gd name="G1" fmla="+- 4629 0 0"/>
              <a:gd name="G2" fmla="+- 21600 0 4629"/>
              <a:gd name="G3" fmla="+- 10800 0 4629"/>
              <a:gd name="G4" fmla="+- 21600 0 14536"/>
              <a:gd name="G5" fmla="*/ G4 G3 10800"/>
              <a:gd name="G6" fmla="+- 21600 0 G5"/>
              <a:gd name="T0" fmla="*/ 14536 w 21600"/>
              <a:gd name="T1" fmla="*/ 0 h 21600"/>
              <a:gd name="T2" fmla="*/ 0 w 21600"/>
              <a:gd name="T3" fmla="*/ 10800 h 21600"/>
              <a:gd name="T4" fmla="*/ 14536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4536" y="0"/>
                </a:moveTo>
                <a:lnTo>
                  <a:pt x="14536" y="4629"/>
                </a:lnTo>
                <a:lnTo>
                  <a:pt x="3375" y="4629"/>
                </a:lnTo>
                <a:lnTo>
                  <a:pt x="3375" y="16971"/>
                </a:lnTo>
                <a:lnTo>
                  <a:pt x="14536" y="16971"/>
                </a:lnTo>
                <a:lnTo>
                  <a:pt x="14536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4629"/>
                </a:moveTo>
                <a:lnTo>
                  <a:pt x="1350" y="16971"/>
                </a:lnTo>
                <a:lnTo>
                  <a:pt x="2700" y="16971"/>
                </a:lnTo>
                <a:lnTo>
                  <a:pt x="2700" y="4629"/>
                </a:lnTo>
                <a:close/>
              </a:path>
              <a:path w="21600" h="21600">
                <a:moveTo>
                  <a:pt x="0" y="4629"/>
                </a:moveTo>
                <a:lnTo>
                  <a:pt x="0" y="16971"/>
                </a:lnTo>
                <a:lnTo>
                  <a:pt x="675" y="16971"/>
                </a:lnTo>
                <a:lnTo>
                  <a:pt x="675" y="4629"/>
                </a:lnTo>
                <a:close/>
              </a:path>
            </a:pathLst>
          </a:custGeom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ru-RU" sz="1000" b="1" i="1">
                <a:effectLst>
                  <a:outerShdw blurRad="38100" dist="38100" dir="2700000" algn="tl">
                    <a:srgbClr val="C0C0C0"/>
                  </a:outerShdw>
                </a:effectLst>
              </a:rPr>
              <a:t>Вперёд</a:t>
            </a:r>
          </a:p>
        </p:txBody>
      </p:sp>
      <p:sp useBgFill="1">
        <p:nvSpPr>
          <p:cNvPr id="9266" name="AutoShape 50">
            <a:hlinkClick r:id="" action="ppaction://hlinkshowjump?jump=previousslide"/>
          </p:cNvPr>
          <p:cNvSpPr>
            <a:spLocks noChangeArrowheads="1"/>
          </p:cNvSpPr>
          <p:nvPr/>
        </p:nvSpPr>
        <p:spPr bwMode="auto">
          <a:xfrm rot="10800000">
            <a:off x="63500" y="6486525"/>
            <a:ext cx="647700" cy="333375"/>
          </a:xfrm>
          <a:custGeom>
            <a:avLst/>
            <a:gdLst>
              <a:gd name="G0" fmla="+- 14536 0 0"/>
              <a:gd name="G1" fmla="+- 4629 0 0"/>
              <a:gd name="G2" fmla="+- 21600 0 4629"/>
              <a:gd name="G3" fmla="+- 10800 0 4629"/>
              <a:gd name="G4" fmla="+- 21600 0 14536"/>
              <a:gd name="G5" fmla="*/ G4 G3 10800"/>
              <a:gd name="G6" fmla="+- 21600 0 G5"/>
              <a:gd name="T0" fmla="*/ 14536 w 21600"/>
              <a:gd name="T1" fmla="*/ 0 h 21600"/>
              <a:gd name="T2" fmla="*/ 0 w 21600"/>
              <a:gd name="T3" fmla="*/ 10800 h 21600"/>
              <a:gd name="T4" fmla="*/ 14536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4536" y="0"/>
                </a:moveTo>
                <a:lnTo>
                  <a:pt x="14536" y="4629"/>
                </a:lnTo>
                <a:lnTo>
                  <a:pt x="3375" y="4629"/>
                </a:lnTo>
                <a:lnTo>
                  <a:pt x="3375" y="16971"/>
                </a:lnTo>
                <a:lnTo>
                  <a:pt x="14536" y="16971"/>
                </a:lnTo>
                <a:lnTo>
                  <a:pt x="14536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4629"/>
                </a:moveTo>
                <a:lnTo>
                  <a:pt x="1350" y="16971"/>
                </a:lnTo>
                <a:lnTo>
                  <a:pt x="2700" y="16971"/>
                </a:lnTo>
                <a:lnTo>
                  <a:pt x="2700" y="4629"/>
                </a:lnTo>
                <a:close/>
              </a:path>
              <a:path w="21600" h="21600">
                <a:moveTo>
                  <a:pt x="0" y="4629"/>
                </a:moveTo>
                <a:lnTo>
                  <a:pt x="0" y="16971"/>
                </a:lnTo>
                <a:lnTo>
                  <a:pt x="675" y="16971"/>
                </a:lnTo>
                <a:lnTo>
                  <a:pt x="675" y="4629"/>
                </a:lnTo>
                <a:close/>
              </a:path>
            </a:pathLst>
          </a:custGeom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rot="10800000" wrap="none" anchor="ctr"/>
          <a:lstStyle/>
          <a:p>
            <a:pPr algn="ctr">
              <a:defRPr/>
            </a:pPr>
            <a:r>
              <a:rPr lang="ru-RU" sz="1000" b="1" i="1">
                <a:effectLst>
                  <a:outerShdw blurRad="38100" dist="38100" dir="2700000" algn="tl">
                    <a:srgbClr val="C0C0C0"/>
                  </a:outerShdw>
                </a:effectLst>
              </a:rPr>
              <a:t>Назад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467544" y="332656"/>
            <a:ext cx="828092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i="1" dirty="0" smtClean="0"/>
              <a:t>Термин "экономия" впервые предложен древнегреческим мыслителем </a:t>
            </a:r>
            <a:r>
              <a:rPr lang="ru-RU" b="1" i="1" dirty="0" err="1" smtClean="0"/>
              <a:t>Ксенофонтом</a:t>
            </a:r>
            <a:r>
              <a:rPr lang="ru-RU" b="1" i="1" dirty="0" smtClean="0"/>
              <a:t>. В переводе с греческого экономика означает"домоводство, законы ведения домашнего хозяйства" ("</a:t>
            </a:r>
            <a:r>
              <a:rPr lang="ru-RU" b="1" i="1" dirty="0" err="1" smtClean="0"/>
              <a:t>ойкос</a:t>
            </a:r>
            <a:r>
              <a:rPr lang="ru-RU" b="1" i="1" dirty="0" smtClean="0"/>
              <a:t>"- домохозяйство, "</a:t>
            </a:r>
            <a:r>
              <a:rPr lang="ru-RU" b="1" i="1" dirty="0" err="1" smtClean="0"/>
              <a:t>номос</a:t>
            </a:r>
            <a:r>
              <a:rPr lang="ru-RU" b="1" i="1" dirty="0" smtClean="0"/>
              <a:t>" - закон). </a:t>
            </a:r>
            <a:endParaRPr lang="ru-RU" b="1" i="1" dirty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314" name="Group 2"/>
          <p:cNvGraphicFramePr>
            <a:graphicFrameLocks noGrp="1"/>
          </p:cNvGraphicFramePr>
          <p:nvPr/>
        </p:nvGraphicFramePr>
        <p:xfrm>
          <a:off x="468313" y="1196975"/>
          <a:ext cx="8424862" cy="4321175"/>
        </p:xfrm>
        <a:graphic>
          <a:graphicData uri="http://schemas.openxmlformats.org/drawingml/2006/table">
            <a:tbl>
              <a:tblPr/>
              <a:tblGrid>
                <a:gridCol w="2024062"/>
                <a:gridCol w="1800225"/>
                <a:gridCol w="4600575"/>
              </a:tblGrid>
              <a:tr h="43211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Физиократы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(от греч.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Физис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- природа и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кратос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- власть, т.е. «власть природы»),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XVIII 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в. 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Ф. Кенэ,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(«Экономические таблицы», 1758 г.)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А. Тюрго 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    Источник богатства нации — сельскохозяйственное производство. В нем создается тот дополнительный продукт (превышение произведенного продукта над потребленным), за счет которого и образуется богатство нации. Промышленность — «бесплодная сфера», так как только она перерабатывает продукты земледелия. 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 useBgFill="1">
        <p:nvSpPr>
          <p:cNvPr id="13325" name="AutoShape 13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388350" y="0"/>
            <a:ext cx="755650" cy="549275"/>
          </a:xfrm>
          <a:prstGeom prst="actionButtonHome">
            <a:avLst/>
          </a:prstGeom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ru-RU" sz="1000" b="1" i="1">
                <a:effectLst>
                  <a:outerShdw blurRad="38100" dist="38100" dir="2700000" algn="tl">
                    <a:srgbClr val="C0C0C0"/>
                  </a:outerShdw>
                </a:effectLst>
              </a:rPr>
              <a:t>К 1 разделу</a:t>
            </a:r>
          </a:p>
        </p:txBody>
      </p:sp>
      <p:sp useBgFill="1">
        <p:nvSpPr>
          <p:cNvPr id="13328" name="AutoShape 16">
            <a:hlinkClick r:id="" action="ppaction://hlinkshowjump?jump=nextslide"/>
          </p:cNvPr>
          <p:cNvSpPr>
            <a:spLocks noChangeArrowheads="1"/>
          </p:cNvSpPr>
          <p:nvPr/>
        </p:nvSpPr>
        <p:spPr bwMode="auto">
          <a:xfrm>
            <a:off x="8413750" y="6472238"/>
            <a:ext cx="647700" cy="333375"/>
          </a:xfrm>
          <a:custGeom>
            <a:avLst/>
            <a:gdLst>
              <a:gd name="G0" fmla="+- 14536 0 0"/>
              <a:gd name="G1" fmla="+- 4629 0 0"/>
              <a:gd name="G2" fmla="+- 21600 0 4629"/>
              <a:gd name="G3" fmla="+- 10800 0 4629"/>
              <a:gd name="G4" fmla="+- 21600 0 14536"/>
              <a:gd name="G5" fmla="*/ G4 G3 10800"/>
              <a:gd name="G6" fmla="+- 21600 0 G5"/>
              <a:gd name="T0" fmla="*/ 14536 w 21600"/>
              <a:gd name="T1" fmla="*/ 0 h 21600"/>
              <a:gd name="T2" fmla="*/ 0 w 21600"/>
              <a:gd name="T3" fmla="*/ 10800 h 21600"/>
              <a:gd name="T4" fmla="*/ 14536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4536" y="0"/>
                </a:moveTo>
                <a:lnTo>
                  <a:pt x="14536" y="4629"/>
                </a:lnTo>
                <a:lnTo>
                  <a:pt x="3375" y="4629"/>
                </a:lnTo>
                <a:lnTo>
                  <a:pt x="3375" y="16971"/>
                </a:lnTo>
                <a:lnTo>
                  <a:pt x="14536" y="16971"/>
                </a:lnTo>
                <a:lnTo>
                  <a:pt x="14536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4629"/>
                </a:moveTo>
                <a:lnTo>
                  <a:pt x="1350" y="16971"/>
                </a:lnTo>
                <a:lnTo>
                  <a:pt x="2700" y="16971"/>
                </a:lnTo>
                <a:lnTo>
                  <a:pt x="2700" y="4629"/>
                </a:lnTo>
                <a:close/>
              </a:path>
              <a:path w="21600" h="21600">
                <a:moveTo>
                  <a:pt x="0" y="4629"/>
                </a:moveTo>
                <a:lnTo>
                  <a:pt x="0" y="16971"/>
                </a:lnTo>
                <a:lnTo>
                  <a:pt x="675" y="16971"/>
                </a:lnTo>
                <a:lnTo>
                  <a:pt x="675" y="4629"/>
                </a:lnTo>
                <a:close/>
              </a:path>
            </a:pathLst>
          </a:custGeom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ru-RU" sz="1000" b="1" i="1">
                <a:effectLst>
                  <a:outerShdw blurRad="38100" dist="38100" dir="2700000" algn="tl">
                    <a:srgbClr val="C0C0C0"/>
                  </a:outerShdw>
                </a:effectLst>
              </a:rPr>
              <a:t>Вперёд</a:t>
            </a:r>
          </a:p>
        </p:txBody>
      </p:sp>
      <p:sp useBgFill="1">
        <p:nvSpPr>
          <p:cNvPr id="13329" name="AutoShape 17">
            <a:hlinkClick r:id="" action="ppaction://hlinkshowjump?jump=previousslide"/>
          </p:cNvPr>
          <p:cNvSpPr>
            <a:spLocks noChangeArrowheads="1"/>
          </p:cNvSpPr>
          <p:nvPr/>
        </p:nvSpPr>
        <p:spPr bwMode="auto">
          <a:xfrm rot="10800000">
            <a:off x="63500" y="6486525"/>
            <a:ext cx="647700" cy="333375"/>
          </a:xfrm>
          <a:custGeom>
            <a:avLst/>
            <a:gdLst>
              <a:gd name="G0" fmla="+- 14536 0 0"/>
              <a:gd name="G1" fmla="+- 4629 0 0"/>
              <a:gd name="G2" fmla="+- 21600 0 4629"/>
              <a:gd name="G3" fmla="+- 10800 0 4629"/>
              <a:gd name="G4" fmla="+- 21600 0 14536"/>
              <a:gd name="G5" fmla="*/ G4 G3 10800"/>
              <a:gd name="G6" fmla="+- 21600 0 G5"/>
              <a:gd name="T0" fmla="*/ 14536 w 21600"/>
              <a:gd name="T1" fmla="*/ 0 h 21600"/>
              <a:gd name="T2" fmla="*/ 0 w 21600"/>
              <a:gd name="T3" fmla="*/ 10800 h 21600"/>
              <a:gd name="T4" fmla="*/ 14536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4536" y="0"/>
                </a:moveTo>
                <a:lnTo>
                  <a:pt x="14536" y="4629"/>
                </a:lnTo>
                <a:lnTo>
                  <a:pt x="3375" y="4629"/>
                </a:lnTo>
                <a:lnTo>
                  <a:pt x="3375" y="16971"/>
                </a:lnTo>
                <a:lnTo>
                  <a:pt x="14536" y="16971"/>
                </a:lnTo>
                <a:lnTo>
                  <a:pt x="14536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4629"/>
                </a:moveTo>
                <a:lnTo>
                  <a:pt x="1350" y="16971"/>
                </a:lnTo>
                <a:lnTo>
                  <a:pt x="2700" y="16971"/>
                </a:lnTo>
                <a:lnTo>
                  <a:pt x="2700" y="4629"/>
                </a:lnTo>
                <a:close/>
              </a:path>
              <a:path w="21600" h="21600">
                <a:moveTo>
                  <a:pt x="0" y="4629"/>
                </a:moveTo>
                <a:lnTo>
                  <a:pt x="0" y="16971"/>
                </a:lnTo>
                <a:lnTo>
                  <a:pt x="675" y="16971"/>
                </a:lnTo>
                <a:lnTo>
                  <a:pt x="675" y="4629"/>
                </a:lnTo>
                <a:close/>
              </a:path>
            </a:pathLst>
          </a:custGeom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rot="10800000" wrap="none" anchor="ctr"/>
          <a:lstStyle/>
          <a:p>
            <a:pPr algn="ctr">
              <a:defRPr/>
            </a:pPr>
            <a:r>
              <a:rPr lang="ru-RU" sz="1000" b="1" i="1">
                <a:effectLst>
                  <a:outerShdw blurRad="38100" dist="38100" dir="2700000" algn="tl">
                    <a:srgbClr val="C0C0C0"/>
                  </a:outerShdw>
                </a:effectLst>
              </a:rPr>
              <a:t>Назад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299" name="Group 35"/>
          <p:cNvGraphicFramePr>
            <a:graphicFrameLocks noGrp="1"/>
          </p:cNvGraphicFramePr>
          <p:nvPr/>
        </p:nvGraphicFramePr>
        <p:xfrm>
          <a:off x="468313" y="620713"/>
          <a:ext cx="8424862" cy="5545138"/>
        </p:xfrm>
        <a:graphic>
          <a:graphicData uri="http://schemas.openxmlformats.org/drawingml/2006/table">
            <a:tbl>
              <a:tblPr/>
              <a:tblGrid>
                <a:gridCol w="2055812"/>
                <a:gridCol w="2206625"/>
                <a:gridCol w="4162425"/>
              </a:tblGrid>
              <a:tr h="55451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Классическая политэкономия, 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XVII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XVIII 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вв. 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У.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Петти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(«Трактат о налогах и сборах», 1662 г.) А. Смит («Исследование о причинах и при­роде богатства народов», 1776г.), Д. Риккардо («На­чала политиче­ской экономии», 1817г.)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Источник богатства общества — труд в сфере материального произ­водства, результаты которого (про­изведенные товары) и составляют богатство нации. Рынок и конкурен­ция без вмешательства государства создают наиболее благоприятные условия для развития производства. В условиях рынка люди руково­дствуются собственными интереса­ми («экономический человек»), пре­следуют свои личные цели, но, на­правляемые «невидимой рукой», содействуют реализации интересов других людей и общества в целом. Под «невидимой рукой» А. Смит понимал стихийное действие объек-тивных экономических законов.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 useBgFill="1">
        <p:nvSpPr>
          <p:cNvPr id="11298" name="AutoShape 34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388350" y="0"/>
            <a:ext cx="755650" cy="549275"/>
          </a:xfrm>
          <a:prstGeom prst="actionButtonHome">
            <a:avLst/>
          </a:prstGeom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ru-RU" sz="1000" b="1" i="1">
                <a:effectLst>
                  <a:outerShdw blurRad="38100" dist="38100" dir="2700000" algn="tl">
                    <a:srgbClr val="C0C0C0"/>
                  </a:outerShdw>
                </a:effectLst>
              </a:rPr>
              <a:t>К 1 разделу</a:t>
            </a:r>
          </a:p>
        </p:txBody>
      </p:sp>
      <p:sp useBgFill="1">
        <p:nvSpPr>
          <p:cNvPr id="11302" name="AutoShape 38">
            <a:hlinkClick r:id="" action="ppaction://hlinkshowjump?jump=nextslide"/>
          </p:cNvPr>
          <p:cNvSpPr>
            <a:spLocks noChangeArrowheads="1"/>
          </p:cNvSpPr>
          <p:nvPr/>
        </p:nvSpPr>
        <p:spPr bwMode="auto">
          <a:xfrm>
            <a:off x="8413750" y="6472238"/>
            <a:ext cx="647700" cy="333375"/>
          </a:xfrm>
          <a:custGeom>
            <a:avLst/>
            <a:gdLst>
              <a:gd name="G0" fmla="+- 14536 0 0"/>
              <a:gd name="G1" fmla="+- 4629 0 0"/>
              <a:gd name="G2" fmla="+- 21600 0 4629"/>
              <a:gd name="G3" fmla="+- 10800 0 4629"/>
              <a:gd name="G4" fmla="+- 21600 0 14536"/>
              <a:gd name="G5" fmla="*/ G4 G3 10800"/>
              <a:gd name="G6" fmla="+- 21600 0 G5"/>
              <a:gd name="T0" fmla="*/ 14536 w 21600"/>
              <a:gd name="T1" fmla="*/ 0 h 21600"/>
              <a:gd name="T2" fmla="*/ 0 w 21600"/>
              <a:gd name="T3" fmla="*/ 10800 h 21600"/>
              <a:gd name="T4" fmla="*/ 14536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4536" y="0"/>
                </a:moveTo>
                <a:lnTo>
                  <a:pt x="14536" y="4629"/>
                </a:lnTo>
                <a:lnTo>
                  <a:pt x="3375" y="4629"/>
                </a:lnTo>
                <a:lnTo>
                  <a:pt x="3375" y="16971"/>
                </a:lnTo>
                <a:lnTo>
                  <a:pt x="14536" y="16971"/>
                </a:lnTo>
                <a:lnTo>
                  <a:pt x="14536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4629"/>
                </a:moveTo>
                <a:lnTo>
                  <a:pt x="1350" y="16971"/>
                </a:lnTo>
                <a:lnTo>
                  <a:pt x="2700" y="16971"/>
                </a:lnTo>
                <a:lnTo>
                  <a:pt x="2700" y="4629"/>
                </a:lnTo>
                <a:close/>
              </a:path>
              <a:path w="21600" h="21600">
                <a:moveTo>
                  <a:pt x="0" y="4629"/>
                </a:moveTo>
                <a:lnTo>
                  <a:pt x="0" y="16971"/>
                </a:lnTo>
                <a:lnTo>
                  <a:pt x="675" y="16971"/>
                </a:lnTo>
                <a:lnTo>
                  <a:pt x="675" y="4629"/>
                </a:lnTo>
                <a:close/>
              </a:path>
            </a:pathLst>
          </a:custGeom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ru-RU" sz="1000" b="1" i="1">
                <a:effectLst>
                  <a:outerShdw blurRad="38100" dist="38100" dir="2700000" algn="tl">
                    <a:srgbClr val="C0C0C0"/>
                  </a:outerShdw>
                </a:effectLst>
              </a:rPr>
              <a:t>Вперёд</a:t>
            </a:r>
          </a:p>
        </p:txBody>
      </p:sp>
      <p:sp useBgFill="1">
        <p:nvSpPr>
          <p:cNvPr id="11303" name="AutoShape 39">
            <a:hlinkClick r:id="" action="ppaction://hlinkshowjump?jump=previousslide"/>
          </p:cNvPr>
          <p:cNvSpPr>
            <a:spLocks noChangeArrowheads="1"/>
          </p:cNvSpPr>
          <p:nvPr/>
        </p:nvSpPr>
        <p:spPr bwMode="auto">
          <a:xfrm rot="10800000">
            <a:off x="63500" y="6486525"/>
            <a:ext cx="647700" cy="333375"/>
          </a:xfrm>
          <a:custGeom>
            <a:avLst/>
            <a:gdLst>
              <a:gd name="G0" fmla="+- 14536 0 0"/>
              <a:gd name="G1" fmla="+- 4629 0 0"/>
              <a:gd name="G2" fmla="+- 21600 0 4629"/>
              <a:gd name="G3" fmla="+- 10800 0 4629"/>
              <a:gd name="G4" fmla="+- 21600 0 14536"/>
              <a:gd name="G5" fmla="*/ G4 G3 10800"/>
              <a:gd name="G6" fmla="+- 21600 0 G5"/>
              <a:gd name="T0" fmla="*/ 14536 w 21600"/>
              <a:gd name="T1" fmla="*/ 0 h 21600"/>
              <a:gd name="T2" fmla="*/ 0 w 21600"/>
              <a:gd name="T3" fmla="*/ 10800 h 21600"/>
              <a:gd name="T4" fmla="*/ 14536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4536" y="0"/>
                </a:moveTo>
                <a:lnTo>
                  <a:pt x="14536" y="4629"/>
                </a:lnTo>
                <a:lnTo>
                  <a:pt x="3375" y="4629"/>
                </a:lnTo>
                <a:lnTo>
                  <a:pt x="3375" y="16971"/>
                </a:lnTo>
                <a:lnTo>
                  <a:pt x="14536" y="16971"/>
                </a:lnTo>
                <a:lnTo>
                  <a:pt x="14536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4629"/>
                </a:moveTo>
                <a:lnTo>
                  <a:pt x="1350" y="16971"/>
                </a:lnTo>
                <a:lnTo>
                  <a:pt x="2700" y="16971"/>
                </a:lnTo>
                <a:lnTo>
                  <a:pt x="2700" y="4629"/>
                </a:lnTo>
                <a:close/>
              </a:path>
              <a:path w="21600" h="21600">
                <a:moveTo>
                  <a:pt x="0" y="4629"/>
                </a:moveTo>
                <a:lnTo>
                  <a:pt x="0" y="16971"/>
                </a:lnTo>
                <a:lnTo>
                  <a:pt x="675" y="16971"/>
                </a:lnTo>
                <a:lnTo>
                  <a:pt x="675" y="4629"/>
                </a:lnTo>
                <a:close/>
              </a:path>
            </a:pathLst>
          </a:custGeom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rot="10800000" wrap="none" anchor="ctr"/>
          <a:lstStyle/>
          <a:p>
            <a:pPr algn="ctr">
              <a:defRPr/>
            </a:pPr>
            <a:r>
              <a:rPr lang="ru-RU" sz="1000" b="1" i="1">
                <a:effectLst>
                  <a:outerShdw blurRad="38100" dist="38100" dir="2700000" algn="tl">
                    <a:srgbClr val="C0C0C0"/>
                  </a:outerShdw>
                </a:effectLst>
              </a:rPr>
              <a:t>Назад</a:t>
            </a:r>
          </a:p>
        </p:txBody>
      </p:sp>
    </p:spTree>
  </p:cSld>
  <p:clrMapOvr>
    <a:masterClrMapping/>
  </p:clrMapOvr>
  <p:transition advClick="0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359" name="Group 23"/>
          <p:cNvGraphicFramePr>
            <a:graphicFrameLocks noGrp="1"/>
          </p:cNvGraphicFramePr>
          <p:nvPr/>
        </p:nvGraphicFramePr>
        <p:xfrm>
          <a:off x="611188" y="765175"/>
          <a:ext cx="7993062" cy="5327650"/>
        </p:xfrm>
        <a:graphic>
          <a:graphicData uri="http://schemas.openxmlformats.org/drawingml/2006/table">
            <a:tbl>
              <a:tblPr/>
              <a:tblGrid>
                <a:gridCol w="1800225"/>
                <a:gridCol w="2243137"/>
                <a:gridCol w="3949700"/>
              </a:tblGrid>
              <a:tr h="53276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Марксистская политэкономия, сер. 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XIX </a:t>
                      </a: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в.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К. Маркс («Капи­тал», 1867г.), Ф. Энгельс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Продукт создается только трудом наемного рабочего, а присваивается собственником капитала, что представляет собой эксплуатацию и со­циальную несправедливость. Изба­виться от эксплуатации рабочий класс может лишь в результате социалистической революции, ликвидации частной собственности и замены ее общественной. Рынок следует заменить планом; всей эконо­мической жизнью общества должно руководить государство.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 useBgFill="1">
        <p:nvSpPr>
          <p:cNvPr id="14360" name="AutoShape 24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388350" y="0"/>
            <a:ext cx="755650" cy="549275"/>
          </a:xfrm>
          <a:prstGeom prst="actionButtonHome">
            <a:avLst/>
          </a:prstGeom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ru-RU" sz="1000" b="1" i="1">
                <a:effectLst>
                  <a:outerShdw blurRad="38100" dist="38100" dir="2700000" algn="tl">
                    <a:srgbClr val="C0C0C0"/>
                  </a:outerShdw>
                </a:effectLst>
              </a:rPr>
              <a:t>К 1 разделу</a:t>
            </a:r>
          </a:p>
        </p:txBody>
      </p:sp>
      <p:sp useBgFill="1">
        <p:nvSpPr>
          <p:cNvPr id="14363" name="AutoShape 27">
            <a:hlinkClick r:id="" action="ppaction://hlinkshowjump?jump=nextslide"/>
          </p:cNvPr>
          <p:cNvSpPr>
            <a:spLocks noChangeArrowheads="1"/>
          </p:cNvSpPr>
          <p:nvPr/>
        </p:nvSpPr>
        <p:spPr bwMode="auto">
          <a:xfrm>
            <a:off x="8413750" y="6472238"/>
            <a:ext cx="647700" cy="333375"/>
          </a:xfrm>
          <a:custGeom>
            <a:avLst/>
            <a:gdLst>
              <a:gd name="G0" fmla="+- 14536 0 0"/>
              <a:gd name="G1" fmla="+- 4629 0 0"/>
              <a:gd name="G2" fmla="+- 21600 0 4629"/>
              <a:gd name="G3" fmla="+- 10800 0 4629"/>
              <a:gd name="G4" fmla="+- 21600 0 14536"/>
              <a:gd name="G5" fmla="*/ G4 G3 10800"/>
              <a:gd name="G6" fmla="+- 21600 0 G5"/>
              <a:gd name="T0" fmla="*/ 14536 w 21600"/>
              <a:gd name="T1" fmla="*/ 0 h 21600"/>
              <a:gd name="T2" fmla="*/ 0 w 21600"/>
              <a:gd name="T3" fmla="*/ 10800 h 21600"/>
              <a:gd name="T4" fmla="*/ 14536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4536" y="0"/>
                </a:moveTo>
                <a:lnTo>
                  <a:pt x="14536" y="4629"/>
                </a:lnTo>
                <a:lnTo>
                  <a:pt x="3375" y="4629"/>
                </a:lnTo>
                <a:lnTo>
                  <a:pt x="3375" y="16971"/>
                </a:lnTo>
                <a:lnTo>
                  <a:pt x="14536" y="16971"/>
                </a:lnTo>
                <a:lnTo>
                  <a:pt x="14536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4629"/>
                </a:moveTo>
                <a:lnTo>
                  <a:pt x="1350" y="16971"/>
                </a:lnTo>
                <a:lnTo>
                  <a:pt x="2700" y="16971"/>
                </a:lnTo>
                <a:lnTo>
                  <a:pt x="2700" y="4629"/>
                </a:lnTo>
                <a:close/>
              </a:path>
              <a:path w="21600" h="21600">
                <a:moveTo>
                  <a:pt x="0" y="4629"/>
                </a:moveTo>
                <a:lnTo>
                  <a:pt x="0" y="16971"/>
                </a:lnTo>
                <a:lnTo>
                  <a:pt x="675" y="16971"/>
                </a:lnTo>
                <a:lnTo>
                  <a:pt x="675" y="4629"/>
                </a:lnTo>
                <a:close/>
              </a:path>
            </a:pathLst>
          </a:custGeom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ru-RU" sz="1000" b="1" i="1">
                <a:effectLst>
                  <a:outerShdw blurRad="38100" dist="38100" dir="2700000" algn="tl">
                    <a:srgbClr val="C0C0C0"/>
                  </a:outerShdw>
                </a:effectLst>
              </a:rPr>
              <a:t>Вперёд</a:t>
            </a:r>
          </a:p>
        </p:txBody>
      </p:sp>
      <p:sp useBgFill="1">
        <p:nvSpPr>
          <p:cNvPr id="14364" name="AutoShape 28">
            <a:hlinkClick r:id="" action="ppaction://hlinkshowjump?jump=previousslide"/>
          </p:cNvPr>
          <p:cNvSpPr>
            <a:spLocks noChangeArrowheads="1"/>
          </p:cNvSpPr>
          <p:nvPr/>
        </p:nvSpPr>
        <p:spPr bwMode="auto">
          <a:xfrm rot="10800000">
            <a:off x="63500" y="6486525"/>
            <a:ext cx="647700" cy="333375"/>
          </a:xfrm>
          <a:custGeom>
            <a:avLst/>
            <a:gdLst>
              <a:gd name="G0" fmla="+- 14536 0 0"/>
              <a:gd name="G1" fmla="+- 4629 0 0"/>
              <a:gd name="G2" fmla="+- 21600 0 4629"/>
              <a:gd name="G3" fmla="+- 10800 0 4629"/>
              <a:gd name="G4" fmla="+- 21600 0 14536"/>
              <a:gd name="G5" fmla="*/ G4 G3 10800"/>
              <a:gd name="G6" fmla="+- 21600 0 G5"/>
              <a:gd name="T0" fmla="*/ 14536 w 21600"/>
              <a:gd name="T1" fmla="*/ 0 h 21600"/>
              <a:gd name="T2" fmla="*/ 0 w 21600"/>
              <a:gd name="T3" fmla="*/ 10800 h 21600"/>
              <a:gd name="T4" fmla="*/ 14536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4536" y="0"/>
                </a:moveTo>
                <a:lnTo>
                  <a:pt x="14536" y="4629"/>
                </a:lnTo>
                <a:lnTo>
                  <a:pt x="3375" y="4629"/>
                </a:lnTo>
                <a:lnTo>
                  <a:pt x="3375" y="16971"/>
                </a:lnTo>
                <a:lnTo>
                  <a:pt x="14536" y="16971"/>
                </a:lnTo>
                <a:lnTo>
                  <a:pt x="14536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4629"/>
                </a:moveTo>
                <a:lnTo>
                  <a:pt x="1350" y="16971"/>
                </a:lnTo>
                <a:lnTo>
                  <a:pt x="2700" y="16971"/>
                </a:lnTo>
                <a:lnTo>
                  <a:pt x="2700" y="4629"/>
                </a:lnTo>
                <a:close/>
              </a:path>
              <a:path w="21600" h="21600">
                <a:moveTo>
                  <a:pt x="0" y="4629"/>
                </a:moveTo>
                <a:lnTo>
                  <a:pt x="0" y="16971"/>
                </a:lnTo>
                <a:lnTo>
                  <a:pt x="675" y="16971"/>
                </a:lnTo>
                <a:lnTo>
                  <a:pt x="675" y="4629"/>
                </a:lnTo>
                <a:close/>
              </a:path>
            </a:pathLst>
          </a:custGeom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rot="10800000" wrap="none" anchor="ctr"/>
          <a:lstStyle/>
          <a:p>
            <a:pPr algn="ctr">
              <a:defRPr/>
            </a:pPr>
            <a:r>
              <a:rPr lang="ru-RU" sz="1000" b="1" i="1">
                <a:effectLst>
                  <a:outerShdw blurRad="38100" dist="38100" dir="2700000" algn="tl">
                    <a:srgbClr val="C0C0C0"/>
                  </a:outerShdw>
                </a:effectLst>
              </a:rPr>
              <a:t>Назад</a:t>
            </a:r>
          </a:p>
        </p:txBody>
      </p:sp>
    </p:spTree>
  </p:cSld>
  <p:clrMapOvr>
    <a:masterClrMapping/>
  </p:clrMapOvr>
  <p:transition advClick="0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382" name="Group 22"/>
          <p:cNvGraphicFramePr>
            <a:graphicFrameLocks noGrp="1"/>
          </p:cNvGraphicFramePr>
          <p:nvPr/>
        </p:nvGraphicFramePr>
        <p:xfrm>
          <a:off x="611188" y="620713"/>
          <a:ext cx="8208962" cy="5616575"/>
        </p:xfrm>
        <a:graphic>
          <a:graphicData uri="http://schemas.openxmlformats.org/drawingml/2006/table">
            <a:tbl>
              <a:tblPr/>
              <a:tblGrid>
                <a:gridCol w="2003425"/>
                <a:gridCol w="2149475"/>
                <a:gridCol w="4056062"/>
              </a:tblGrid>
              <a:tr h="56165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Маржинализм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(от лат. марго — край, предел), 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XIX 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в.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У. Джевонс,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К. Менгер,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Л. Вальрас,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Е. Бем-Баверк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 Предмет изучения экономики — поведение отдельных субъектов, вовлеченных в хозяйственные отношения. Последние руководствуются в своей деятельности собственными, субъективными оценками выгод и затрат, возникающих в процессе экономической деятельности.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Маржиналисты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ввели в практику экономического анализа концепцию предельных величин, широко используемую в современных экономических теориях.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 useBgFill="1">
        <p:nvSpPr>
          <p:cNvPr id="15383" name="AutoShape 23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388350" y="0"/>
            <a:ext cx="755650" cy="549275"/>
          </a:xfrm>
          <a:prstGeom prst="actionButtonHome">
            <a:avLst/>
          </a:prstGeom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ru-RU" sz="1000" b="1" i="1">
                <a:effectLst>
                  <a:outerShdw blurRad="38100" dist="38100" dir="2700000" algn="tl">
                    <a:srgbClr val="C0C0C0"/>
                  </a:outerShdw>
                </a:effectLst>
              </a:rPr>
              <a:t>К 1 разделу</a:t>
            </a:r>
          </a:p>
        </p:txBody>
      </p:sp>
      <p:sp useBgFill="1">
        <p:nvSpPr>
          <p:cNvPr id="15386" name="AutoShape 26">
            <a:hlinkClick r:id="" action="ppaction://hlinkshowjump?jump=nextslide"/>
          </p:cNvPr>
          <p:cNvSpPr>
            <a:spLocks noChangeArrowheads="1"/>
          </p:cNvSpPr>
          <p:nvPr/>
        </p:nvSpPr>
        <p:spPr bwMode="auto">
          <a:xfrm>
            <a:off x="8413750" y="6472238"/>
            <a:ext cx="647700" cy="333375"/>
          </a:xfrm>
          <a:custGeom>
            <a:avLst/>
            <a:gdLst>
              <a:gd name="G0" fmla="+- 14536 0 0"/>
              <a:gd name="G1" fmla="+- 4629 0 0"/>
              <a:gd name="G2" fmla="+- 21600 0 4629"/>
              <a:gd name="G3" fmla="+- 10800 0 4629"/>
              <a:gd name="G4" fmla="+- 21600 0 14536"/>
              <a:gd name="G5" fmla="*/ G4 G3 10800"/>
              <a:gd name="G6" fmla="+- 21600 0 G5"/>
              <a:gd name="T0" fmla="*/ 14536 w 21600"/>
              <a:gd name="T1" fmla="*/ 0 h 21600"/>
              <a:gd name="T2" fmla="*/ 0 w 21600"/>
              <a:gd name="T3" fmla="*/ 10800 h 21600"/>
              <a:gd name="T4" fmla="*/ 14536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4536" y="0"/>
                </a:moveTo>
                <a:lnTo>
                  <a:pt x="14536" y="4629"/>
                </a:lnTo>
                <a:lnTo>
                  <a:pt x="3375" y="4629"/>
                </a:lnTo>
                <a:lnTo>
                  <a:pt x="3375" y="16971"/>
                </a:lnTo>
                <a:lnTo>
                  <a:pt x="14536" y="16971"/>
                </a:lnTo>
                <a:lnTo>
                  <a:pt x="14536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4629"/>
                </a:moveTo>
                <a:lnTo>
                  <a:pt x="1350" y="16971"/>
                </a:lnTo>
                <a:lnTo>
                  <a:pt x="2700" y="16971"/>
                </a:lnTo>
                <a:lnTo>
                  <a:pt x="2700" y="4629"/>
                </a:lnTo>
                <a:close/>
              </a:path>
              <a:path w="21600" h="21600">
                <a:moveTo>
                  <a:pt x="0" y="4629"/>
                </a:moveTo>
                <a:lnTo>
                  <a:pt x="0" y="16971"/>
                </a:lnTo>
                <a:lnTo>
                  <a:pt x="675" y="16971"/>
                </a:lnTo>
                <a:lnTo>
                  <a:pt x="675" y="4629"/>
                </a:lnTo>
                <a:close/>
              </a:path>
            </a:pathLst>
          </a:custGeom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ru-RU" sz="1000" b="1" i="1">
                <a:effectLst>
                  <a:outerShdw blurRad="38100" dist="38100" dir="2700000" algn="tl">
                    <a:srgbClr val="C0C0C0"/>
                  </a:outerShdw>
                </a:effectLst>
              </a:rPr>
              <a:t>Вперёд</a:t>
            </a:r>
          </a:p>
        </p:txBody>
      </p:sp>
      <p:sp useBgFill="1">
        <p:nvSpPr>
          <p:cNvPr id="15387" name="AutoShape 27">
            <a:hlinkClick r:id="" action="ppaction://hlinkshowjump?jump=previousslide"/>
          </p:cNvPr>
          <p:cNvSpPr>
            <a:spLocks noChangeArrowheads="1"/>
          </p:cNvSpPr>
          <p:nvPr/>
        </p:nvSpPr>
        <p:spPr bwMode="auto">
          <a:xfrm rot="10800000">
            <a:off x="63500" y="6486525"/>
            <a:ext cx="647700" cy="333375"/>
          </a:xfrm>
          <a:custGeom>
            <a:avLst/>
            <a:gdLst>
              <a:gd name="G0" fmla="+- 14536 0 0"/>
              <a:gd name="G1" fmla="+- 4629 0 0"/>
              <a:gd name="G2" fmla="+- 21600 0 4629"/>
              <a:gd name="G3" fmla="+- 10800 0 4629"/>
              <a:gd name="G4" fmla="+- 21600 0 14536"/>
              <a:gd name="G5" fmla="*/ G4 G3 10800"/>
              <a:gd name="G6" fmla="+- 21600 0 G5"/>
              <a:gd name="T0" fmla="*/ 14536 w 21600"/>
              <a:gd name="T1" fmla="*/ 0 h 21600"/>
              <a:gd name="T2" fmla="*/ 0 w 21600"/>
              <a:gd name="T3" fmla="*/ 10800 h 21600"/>
              <a:gd name="T4" fmla="*/ 14536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4536" y="0"/>
                </a:moveTo>
                <a:lnTo>
                  <a:pt x="14536" y="4629"/>
                </a:lnTo>
                <a:lnTo>
                  <a:pt x="3375" y="4629"/>
                </a:lnTo>
                <a:lnTo>
                  <a:pt x="3375" y="16971"/>
                </a:lnTo>
                <a:lnTo>
                  <a:pt x="14536" y="16971"/>
                </a:lnTo>
                <a:lnTo>
                  <a:pt x="14536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4629"/>
                </a:moveTo>
                <a:lnTo>
                  <a:pt x="1350" y="16971"/>
                </a:lnTo>
                <a:lnTo>
                  <a:pt x="2700" y="16971"/>
                </a:lnTo>
                <a:lnTo>
                  <a:pt x="2700" y="4629"/>
                </a:lnTo>
                <a:close/>
              </a:path>
              <a:path w="21600" h="21600">
                <a:moveTo>
                  <a:pt x="0" y="4629"/>
                </a:moveTo>
                <a:lnTo>
                  <a:pt x="0" y="16971"/>
                </a:lnTo>
                <a:lnTo>
                  <a:pt x="675" y="16971"/>
                </a:lnTo>
                <a:lnTo>
                  <a:pt x="675" y="4629"/>
                </a:lnTo>
                <a:close/>
              </a:path>
            </a:pathLst>
          </a:custGeom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rot="10800000" wrap="none" anchor="ctr"/>
          <a:lstStyle/>
          <a:p>
            <a:pPr algn="ctr">
              <a:defRPr/>
            </a:pPr>
            <a:r>
              <a:rPr lang="ru-RU" sz="1000" b="1" i="1">
                <a:effectLst>
                  <a:outerShdw blurRad="38100" dist="38100" dir="2700000" algn="tl">
                    <a:srgbClr val="C0C0C0"/>
                  </a:outerShdw>
                </a:effectLst>
              </a:rPr>
              <a:t>Назад</a:t>
            </a:r>
          </a:p>
        </p:txBody>
      </p:sp>
    </p:spTree>
  </p:cSld>
  <p:clrMapOvr>
    <a:masterClrMapping/>
  </p:clrMapOvr>
  <p:transition advClick="0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408" name="Group 24"/>
          <p:cNvGraphicFramePr>
            <a:graphicFrameLocks noGrp="1"/>
          </p:cNvGraphicFramePr>
          <p:nvPr/>
        </p:nvGraphicFramePr>
        <p:xfrm>
          <a:off x="539750" y="620713"/>
          <a:ext cx="8135938" cy="5616575"/>
        </p:xfrm>
        <a:graphic>
          <a:graphicData uri="http://schemas.openxmlformats.org/drawingml/2006/table">
            <a:tbl>
              <a:tblPr/>
              <a:tblGrid>
                <a:gridCol w="1930400"/>
                <a:gridCol w="2149475"/>
                <a:gridCol w="4056063"/>
              </a:tblGrid>
              <a:tr h="56165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Неоклассическое направление, конец </a:t>
                      </a: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XIX </a:t>
                      </a: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в.</a:t>
                      </a: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А. Маршалл («Принципы экономической науки», 1890 г.)</a:t>
                      </a: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А. Маршалл разработал современную теорию рынка. Он проанализировал механизм рыночного ценообразования, взаимодействие спроса и предложения, влияние различных факторов на спрос и предложение.</a:t>
                      </a: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 useBgFill="1">
        <p:nvSpPr>
          <p:cNvPr id="16409" name="AutoShape 25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388350" y="0"/>
            <a:ext cx="755650" cy="549275"/>
          </a:xfrm>
          <a:prstGeom prst="actionButtonHome">
            <a:avLst/>
          </a:prstGeom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ru-RU" sz="1000" b="1" i="1">
                <a:effectLst>
                  <a:outerShdw blurRad="38100" dist="38100" dir="2700000" algn="tl">
                    <a:srgbClr val="C0C0C0"/>
                  </a:outerShdw>
                </a:effectLst>
              </a:rPr>
              <a:t>К 1 разделу</a:t>
            </a:r>
          </a:p>
        </p:txBody>
      </p:sp>
      <p:sp useBgFill="1">
        <p:nvSpPr>
          <p:cNvPr id="16412" name="AutoShape 28">
            <a:hlinkClick r:id="" action="ppaction://hlinkshowjump?jump=nextslide"/>
          </p:cNvPr>
          <p:cNvSpPr>
            <a:spLocks noChangeArrowheads="1"/>
          </p:cNvSpPr>
          <p:nvPr/>
        </p:nvSpPr>
        <p:spPr bwMode="auto">
          <a:xfrm>
            <a:off x="8413750" y="6472238"/>
            <a:ext cx="647700" cy="333375"/>
          </a:xfrm>
          <a:custGeom>
            <a:avLst/>
            <a:gdLst>
              <a:gd name="G0" fmla="+- 14536 0 0"/>
              <a:gd name="G1" fmla="+- 4629 0 0"/>
              <a:gd name="G2" fmla="+- 21600 0 4629"/>
              <a:gd name="G3" fmla="+- 10800 0 4629"/>
              <a:gd name="G4" fmla="+- 21600 0 14536"/>
              <a:gd name="G5" fmla="*/ G4 G3 10800"/>
              <a:gd name="G6" fmla="+- 21600 0 G5"/>
              <a:gd name="T0" fmla="*/ 14536 w 21600"/>
              <a:gd name="T1" fmla="*/ 0 h 21600"/>
              <a:gd name="T2" fmla="*/ 0 w 21600"/>
              <a:gd name="T3" fmla="*/ 10800 h 21600"/>
              <a:gd name="T4" fmla="*/ 14536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4536" y="0"/>
                </a:moveTo>
                <a:lnTo>
                  <a:pt x="14536" y="4629"/>
                </a:lnTo>
                <a:lnTo>
                  <a:pt x="3375" y="4629"/>
                </a:lnTo>
                <a:lnTo>
                  <a:pt x="3375" y="16971"/>
                </a:lnTo>
                <a:lnTo>
                  <a:pt x="14536" y="16971"/>
                </a:lnTo>
                <a:lnTo>
                  <a:pt x="14536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4629"/>
                </a:moveTo>
                <a:lnTo>
                  <a:pt x="1350" y="16971"/>
                </a:lnTo>
                <a:lnTo>
                  <a:pt x="2700" y="16971"/>
                </a:lnTo>
                <a:lnTo>
                  <a:pt x="2700" y="4629"/>
                </a:lnTo>
                <a:close/>
              </a:path>
              <a:path w="21600" h="21600">
                <a:moveTo>
                  <a:pt x="0" y="4629"/>
                </a:moveTo>
                <a:lnTo>
                  <a:pt x="0" y="16971"/>
                </a:lnTo>
                <a:lnTo>
                  <a:pt x="675" y="16971"/>
                </a:lnTo>
                <a:lnTo>
                  <a:pt x="675" y="4629"/>
                </a:lnTo>
                <a:close/>
              </a:path>
            </a:pathLst>
          </a:custGeom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ru-RU" sz="1000" b="1" i="1">
                <a:effectLst>
                  <a:outerShdw blurRad="38100" dist="38100" dir="2700000" algn="tl">
                    <a:srgbClr val="C0C0C0"/>
                  </a:outerShdw>
                </a:effectLst>
              </a:rPr>
              <a:t>Вперёд</a:t>
            </a:r>
          </a:p>
        </p:txBody>
      </p:sp>
      <p:sp useBgFill="1">
        <p:nvSpPr>
          <p:cNvPr id="16413" name="AutoShape 29">
            <a:hlinkClick r:id="" action="ppaction://hlinkshowjump?jump=previousslide"/>
          </p:cNvPr>
          <p:cNvSpPr>
            <a:spLocks noChangeArrowheads="1"/>
          </p:cNvSpPr>
          <p:nvPr/>
        </p:nvSpPr>
        <p:spPr bwMode="auto">
          <a:xfrm rot="10800000">
            <a:off x="63500" y="6486525"/>
            <a:ext cx="647700" cy="333375"/>
          </a:xfrm>
          <a:custGeom>
            <a:avLst/>
            <a:gdLst>
              <a:gd name="G0" fmla="+- 14536 0 0"/>
              <a:gd name="G1" fmla="+- 4629 0 0"/>
              <a:gd name="G2" fmla="+- 21600 0 4629"/>
              <a:gd name="G3" fmla="+- 10800 0 4629"/>
              <a:gd name="G4" fmla="+- 21600 0 14536"/>
              <a:gd name="G5" fmla="*/ G4 G3 10800"/>
              <a:gd name="G6" fmla="+- 21600 0 G5"/>
              <a:gd name="T0" fmla="*/ 14536 w 21600"/>
              <a:gd name="T1" fmla="*/ 0 h 21600"/>
              <a:gd name="T2" fmla="*/ 0 w 21600"/>
              <a:gd name="T3" fmla="*/ 10800 h 21600"/>
              <a:gd name="T4" fmla="*/ 14536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4536" y="0"/>
                </a:moveTo>
                <a:lnTo>
                  <a:pt x="14536" y="4629"/>
                </a:lnTo>
                <a:lnTo>
                  <a:pt x="3375" y="4629"/>
                </a:lnTo>
                <a:lnTo>
                  <a:pt x="3375" y="16971"/>
                </a:lnTo>
                <a:lnTo>
                  <a:pt x="14536" y="16971"/>
                </a:lnTo>
                <a:lnTo>
                  <a:pt x="14536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4629"/>
                </a:moveTo>
                <a:lnTo>
                  <a:pt x="1350" y="16971"/>
                </a:lnTo>
                <a:lnTo>
                  <a:pt x="2700" y="16971"/>
                </a:lnTo>
                <a:lnTo>
                  <a:pt x="2700" y="4629"/>
                </a:lnTo>
                <a:close/>
              </a:path>
              <a:path w="21600" h="21600">
                <a:moveTo>
                  <a:pt x="0" y="4629"/>
                </a:moveTo>
                <a:lnTo>
                  <a:pt x="0" y="16971"/>
                </a:lnTo>
                <a:lnTo>
                  <a:pt x="675" y="16971"/>
                </a:lnTo>
                <a:lnTo>
                  <a:pt x="675" y="4629"/>
                </a:lnTo>
                <a:close/>
              </a:path>
            </a:pathLst>
          </a:custGeom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rot="10800000" wrap="none" anchor="ctr"/>
          <a:lstStyle/>
          <a:p>
            <a:pPr algn="ctr">
              <a:defRPr/>
            </a:pPr>
            <a:r>
              <a:rPr lang="ru-RU" sz="1000" b="1" i="1">
                <a:effectLst>
                  <a:outerShdw blurRad="38100" dist="38100" dir="2700000" algn="tl">
                    <a:srgbClr val="C0C0C0"/>
                  </a:outerShdw>
                </a:effectLst>
              </a:rPr>
              <a:t>Назад</a:t>
            </a:r>
          </a:p>
        </p:txBody>
      </p:sp>
    </p:spTree>
  </p:cSld>
  <p:clrMapOvr>
    <a:masterClrMapping/>
  </p:clrMapOvr>
  <p:transition advClick="0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430" name="Group 22"/>
          <p:cNvGraphicFramePr>
            <a:graphicFrameLocks noGrp="1"/>
          </p:cNvGraphicFramePr>
          <p:nvPr/>
        </p:nvGraphicFramePr>
        <p:xfrm>
          <a:off x="468313" y="836613"/>
          <a:ext cx="7991475" cy="5040313"/>
        </p:xfrm>
        <a:graphic>
          <a:graphicData uri="http://schemas.openxmlformats.org/drawingml/2006/table">
            <a:tbl>
              <a:tblPr/>
              <a:tblGrid>
                <a:gridCol w="1951037"/>
                <a:gridCol w="2092325"/>
                <a:gridCol w="3948113"/>
              </a:tblGrid>
              <a:tr h="50403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Институциона-лизм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начало 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XX 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в.</a:t>
                      </a: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Т. </a:t>
                      </a:r>
                      <a:r>
                        <a:rPr kumimoji="0" lang="ru-RU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Веблен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(«Теория праздного класса», 1899г.)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Дж. </a:t>
                      </a:r>
                      <a:r>
                        <a:rPr kumimoji="0" lang="ru-RU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Коммонс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У. Митчелл,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Д. </a:t>
                      </a:r>
                      <a:r>
                        <a:rPr kumimoji="0" lang="ru-RU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Гэлбрейт</a:t>
                      </a: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«Новое индустриальное общество»,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1961 г.)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Рассматривают экономику как систему, где отношения между хозяйствующими субъектами определяются не только экономическими, но и внеэкономическими факторами. Понятие «институт» трактуется 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очень широко: и как государство, корпорация и профсоюзы, и как конкуренция, монополия, налоги, и как устойчивый образ мышления, и как юридические нормы.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 useBgFill="1">
        <p:nvSpPr>
          <p:cNvPr id="17431" name="AutoShape 23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388350" y="0"/>
            <a:ext cx="755650" cy="549275"/>
          </a:xfrm>
          <a:prstGeom prst="actionButtonHome">
            <a:avLst/>
          </a:prstGeom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ru-RU" sz="1000" b="1" i="1">
                <a:effectLst>
                  <a:outerShdw blurRad="38100" dist="38100" dir="2700000" algn="tl">
                    <a:srgbClr val="C0C0C0"/>
                  </a:outerShdw>
                </a:effectLst>
              </a:rPr>
              <a:t>К 1 разделу</a:t>
            </a:r>
          </a:p>
        </p:txBody>
      </p:sp>
      <p:sp useBgFill="1">
        <p:nvSpPr>
          <p:cNvPr id="17434" name="AutoShape 26">
            <a:hlinkClick r:id="" action="ppaction://hlinkshowjump?jump=nextslide"/>
          </p:cNvPr>
          <p:cNvSpPr>
            <a:spLocks noChangeArrowheads="1"/>
          </p:cNvSpPr>
          <p:nvPr/>
        </p:nvSpPr>
        <p:spPr bwMode="auto">
          <a:xfrm>
            <a:off x="8413750" y="6472238"/>
            <a:ext cx="647700" cy="333375"/>
          </a:xfrm>
          <a:custGeom>
            <a:avLst/>
            <a:gdLst>
              <a:gd name="G0" fmla="+- 14536 0 0"/>
              <a:gd name="G1" fmla="+- 4629 0 0"/>
              <a:gd name="G2" fmla="+- 21600 0 4629"/>
              <a:gd name="G3" fmla="+- 10800 0 4629"/>
              <a:gd name="G4" fmla="+- 21600 0 14536"/>
              <a:gd name="G5" fmla="*/ G4 G3 10800"/>
              <a:gd name="G6" fmla="+- 21600 0 G5"/>
              <a:gd name="T0" fmla="*/ 14536 w 21600"/>
              <a:gd name="T1" fmla="*/ 0 h 21600"/>
              <a:gd name="T2" fmla="*/ 0 w 21600"/>
              <a:gd name="T3" fmla="*/ 10800 h 21600"/>
              <a:gd name="T4" fmla="*/ 14536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4536" y="0"/>
                </a:moveTo>
                <a:lnTo>
                  <a:pt x="14536" y="4629"/>
                </a:lnTo>
                <a:lnTo>
                  <a:pt x="3375" y="4629"/>
                </a:lnTo>
                <a:lnTo>
                  <a:pt x="3375" y="16971"/>
                </a:lnTo>
                <a:lnTo>
                  <a:pt x="14536" y="16971"/>
                </a:lnTo>
                <a:lnTo>
                  <a:pt x="14536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4629"/>
                </a:moveTo>
                <a:lnTo>
                  <a:pt x="1350" y="16971"/>
                </a:lnTo>
                <a:lnTo>
                  <a:pt x="2700" y="16971"/>
                </a:lnTo>
                <a:lnTo>
                  <a:pt x="2700" y="4629"/>
                </a:lnTo>
                <a:close/>
              </a:path>
              <a:path w="21600" h="21600">
                <a:moveTo>
                  <a:pt x="0" y="4629"/>
                </a:moveTo>
                <a:lnTo>
                  <a:pt x="0" y="16971"/>
                </a:lnTo>
                <a:lnTo>
                  <a:pt x="675" y="16971"/>
                </a:lnTo>
                <a:lnTo>
                  <a:pt x="675" y="4629"/>
                </a:lnTo>
                <a:close/>
              </a:path>
            </a:pathLst>
          </a:custGeom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ru-RU" sz="1000" b="1" i="1">
                <a:effectLst>
                  <a:outerShdw blurRad="38100" dist="38100" dir="2700000" algn="tl">
                    <a:srgbClr val="C0C0C0"/>
                  </a:outerShdw>
                </a:effectLst>
              </a:rPr>
              <a:t>Вперёд</a:t>
            </a:r>
          </a:p>
        </p:txBody>
      </p:sp>
      <p:sp useBgFill="1">
        <p:nvSpPr>
          <p:cNvPr id="17435" name="AutoShape 27">
            <a:hlinkClick r:id="" action="ppaction://hlinkshowjump?jump=previousslide"/>
          </p:cNvPr>
          <p:cNvSpPr>
            <a:spLocks noChangeArrowheads="1"/>
          </p:cNvSpPr>
          <p:nvPr/>
        </p:nvSpPr>
        <p:spPr bwMode="auto">
          <a:xfrm rot="10800000">
            <a:off x="63500" y="6486525"/>
            <a:ext cx="647700" cy="333375"/>
          </a:xfrm>
          <a:custGeom>
            <a:avLst/>
            <a:gdLst>
              <a:gd name="G0" fmla="+- 14536 0 0"/>
              <a:gd name="G1" fmla="+- 4629 0 0"/>
              <a:gd name="G2" fmla="+- 21600 0 4629"/>
              <a:gd name="G3" fmla="+- 10800 0 4629"/>
              <a:gd name="G4" fmla="+- 21600 0 14536"/>
              <a:gd name="G5" fmla="*/ G4 G3 10800"/>
              <a:gd name="G6" fmla="+- 21600 0 G5"/>
              <a:gd name="T0" fmla="*/ 14536 w 21600"/>
              <a:gd name="T1" fmla="*/ 0 h 21600"/>
              <a:gd name="T2" fmla="*/ 0 w 21600"/>
              <a:gd name="T3" fmla="*/ 10800 h 21600"/>
              <a:gd name="T4" fmla="*/ 14536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4536" y="0"/>
                </a:moveTo>
                <a:lnTo>
                  <a:pt x="14536" y="4629"/>
                </a:lnTo>
                <a:lnTo>
                  <a:pt x="3375" y="4629"/>
                </a:lnTo>
                <a:lnTo>
                  <a:pt x="3375" y="16971"/>
                </a:lnTo>
                <a:lnTo>
                  <a:pt x="14536" y="16971"/>
                </a:lnTo>
                <a:lnTo>
                  <a:pt x="14536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4629"/>
                </a:moveTo>
                <a:lnTo>
                  <a:pt x="1350" y="16971"/>
                </a:lnTo>
                <a:lnTo>
                  <a:pt x="2700" y="16971"/>
                </a:lnTo>
                <a:lnTo>
                  <a:pt x="2700" y="4629"/>
                </a:lnTo>
                <a:close/>
              </a:path>
              <a:path w="21600" h="21600">
                <a:moveTo>
                  <a:pt x="0" y="4629"/>
                </a:moveTo>
                <a:lnTo>
                  <a:pt x="0" y="16971"/>
                </a:lnTo>
                <a:lnTo>
                  <a:pt x="675" y="16971"/>
                </a:lnTo>
                <a:lnTo>
                  <a:pt x="675" y="4629"/>
                </a:lnTo>
                <a:close/>
              </a:path>
            </a:pathLst>
          </a:custGeom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rot="10800000" wrap="none" anchor="ctr"/>
          <a:lstStyle/>
          <a:p>
            <a:pPr algn="ctr">
              <a:defRPr/>
            </a:pPr>
            <a:r>
              <a:rPr lang="ru-RU" sz="1000" b="1" i="1">
                <a:effectLst>
                  <a:outerShdw blurRad="38100" dist="38100" dir="2700000" algn="tl">
                    <a:srgbClr val="C0C0C0"/>
                  </a:outerShdw>
                </a:effectLst>
              </a:rPr>
              <a:t>Назад</a:t>
            </a:r>
          </a:p>
        </p:txBody>
      </p:sp>
    </p:spTree>
  </p:cSld>
  <p:clrMapOvr>
    <a:masterClrMapping/>
  </p:clrMapOvr>
  <p:transition advClick="0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457" name="Group 25"/>
          <p:cNvGraphicFramePr>
            <a:graphicFrameLocks noGrp="1"/>
          </p:cNvGraphicFramePr>
          <p:nvPr/>
        </p:nvGraphicFramePr>
        <p:xfrm>
          <a:off x="539750" y="836613"/>
          <a:ext cx="8135938" cy="5113338"/>
        </p:xfrm>
        <a:graphic>
          <a:graphicData uri="http://schemas.openxmlformats.org/drawingml/2006/table">
            <a:tbl>
              <a:tblPr/>
              <a:tblGrid>
                <a:gridCol w="1985963"/>
                <a:gridCol w="2130425"/>
                <a:gridCol w="4019550"/>
              </a:tblGrid>
              <a:tr h="51133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Кейнсианство,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XX 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в.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Дж. М.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Кейнс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«Общая теория занятости, процента и денег»,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1936 г.)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   Такие негативные экономические явления, как кризисы, инфляция, безработица, монополизация внутренне присущи рынку, и хотя ры­ночный механизм может самостоя­тельно справиться с этими явления­ми, потери общества при этом могут быть очень велики. Для их миними­зации необходимо государственное вмешательство. Дж. М.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Кейнс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обосновал необходимость, формы, методы государственного регулирования экономики, создав теорию смешанной экономики.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 useBgFill="1">
        <p:nvSpPr>
          <p:cNvPr id="18458" name="AutoShape 26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388350" y="0"/>
            <a:ext cx="755650" cy="549275"/>
          </a:xfrm>
          <a:prstGeom prst="actionButtonHome">
            <a:avLst/>
          </a:prstGeom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ru-RU" sz="1000" b="1" i="1">
                <a:effectLst>
                  <a:outerShdw blurRad="38100" dist="38100" dir="2700000" algn="tl">
                    <a:srgbClr val="C0C0C0"/>
                  </a:outerShdw>
                </a:effectLst>
              </a:rPr>
              <a:t>К 1 разделу</a:t>
            </a:r>
          </a:p>
        </p:txBody>
      </p:sp>
      <p:sp useBgFill="1">
        <p:nvSpPr>
          <p:cNvPr id="18461" name="AutoShape 29">
            <a:hlinkClick r:id="" action="ppaction://hlinkshowjump?jump=nextslide"/>
          </p:cNvPr>
          <p:cNvSpPr>
            <a:spLocks noChangeArrowheads="1"/>
          </p:cNvSpPr>
          <p:nvPr/>
        </p:nvSpPr>
        <p:spPr bwMode="auto">
          <a:xfrm>
            <a:off x="8413750" y="6472238"/>
            <a:ext cx="647700" cy="333375"/>
          </a:xfrm>
          <a:custGeom>
            <a:avLst/>
            <a:gdLst>
              <a:gd name="G0" fmla="+- 14536 0 0"/>
              <a:gd name="G1" fmla="+- 4629 0 0"/>
              <a:gd name="G2" fmla="+- 21600 0 4629"/>
              <a:gd name="G3" fmla="+- 10800 0 4629"/>
              <a:gd name="G4" fmla="+- 21600 0 14536"/>
              <a:gd name="G5" fmla="*/ G4 G3 10800"/>
              <a:gd name="G6" fmla="+- 21600 0 G5"/>
              <a:gd name="T0" fmla="*/ 14536 w 21600"/>
              <a:gd name="T1" fmla="*/ 0 h 21600"/>
              <a:gd name="T2" fmla="*/ 0 w 21600"/>
              <a:gd name="T3" fmla="*/ 10800 h 21600"/>
              <a:gd name="T4" fmla="*/ 14536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4536" y="0"/>
                </a:moveTo>
                <a:lnTo>
                  <a:pt x="14536" y="4629"/>
                </a:lnTo>
                <a:lnTo>
                  <a:pt x="3375" y="4629"/>
                </a:lnTo>
                <a:lnTo>
                  <a:pt x="3375" y="16971"/>
                </a:lnTo>
                <a:lnTo>
                  <a:pt x="14536" y="16971"/>
                </a:lnTo>
                <a:lnTo>
                  <a:pt x="14536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4629"/>
                </a:moveTo>
                <a:lnTo>
                  <a:pt x="1350" y="16971"/>
                </a:lnTo>
                <a:lnTo>
                  <a:pt x="2700" y="16971"/>
                </a:lnTo>
                <a:lnTo>
                  <a:pt x="2700" y="4629"/>
                </a:lnTo>
                <a:close/>
              </a:path>
              <a:path w="21600" h="21600">
                <a:moveTo>
                  <a:pt x="0" y="4629"/>
                </a:moveTo>
                <a:lnTo>
                  <a:pt x="0" y="16971"/>
                </a:lnTo>
                <a:lnTo>
                  <a:pt x="675" y="16971"/>
                </a:lnTo>
                <a:lnTo>
                  <a:pt x="675" y="4629"/>
                </a:lnTo>
                <a:close/>
              </a:path>
            </a:pathLst>
          </a:custGeom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ru-RU" sz="1000" b="1" i="1">
                <a:effectLst>
                  <a:outerShdw blurRad="38100" dist="38100" dir="2700000" algn="tl">
                    <a:srgbClr val="C0C0C0"/>
                  </a:outerShdw>
                </a:effectLst>
              </a:rPr>
              <a:t>Вперёд</a:t>
            </a:r>
          </a:p>
        </p:txBody>
      </p:sp>
      <p:sp useBgFill="1">
        <p:nvSpPr>
          <p:cNvPr id="18462" name="AutoShape 30">
            <a:hlinkClick r:id="" action="ppaction://hlinkshowjump?jump=previousslide"/>
          </p:cNvPr>
          <p:cNvSpPr>
            <a:spLocks noChangeArrowheads="1"/>
          </p:cNvSpPr>
          <p:nvPr/>
        </p:nvSpPr>
        <p:spPr bwMode="auto">
          <a:xfrm rot="10800000">
            <a:off x="63500" y="6486525"/>
            <a:ext cx="647700" cy="333375"/>
          </a:xfrm>
          <a:custGeom>
            <a:avLst/>
            <a:gdLst>
              <a:gd name="G0" fmla="+- 14536 0 0"/>
              <a:gd name="G1" fmla="+- 4629 0 0"/>
              <a:gd name="G2" fmla="+- 21600 0 4629"/>
              <a:gd name="G3" fmla="+- 10800 0 4629"/>
              <a:gd name="G4" fmla="+- 21600 0 14536"/>
              <a:gd name="G5" fmla="*/ G4 G3 10800"/>
              <a:gd name="G6" fmla="+- 21600 0 G5"/>
              <a:gd name="T0" fmla="*/ 14536 w 21600"/>
              <a:gd name="T1" fmla="*/ 0 h 21600"/>
              <a:gd name="T2" fmla="*/ 0 w 21600"/>
              <a:gd name="T3" fmla="*/ 10800 h 21600"/>
              <a:gd name="T4" fmla="*/ 14536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4536" y="0"/>
                </a:moveTo>
                <a:lnTo>
                  <a:pt x="14536" y="4629"/>
                </a:lnTo>
                <a:lnTo>
                  <a:pt x="3375" y="4629"/>
                </a:lnTo>
                <a:lnTo>
                  <a:pt x="3375" y="16971"/>
                </a:lnTo>
                <a:lnTo>
                  <a:pt x="14536" y="16971"/>
                </a:lnTo>
                <a:lnTo>
                  <a:pt x="14536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4629"/>
                </a:moveTo>
                <a:lnTo>
                  <a:pt x="1350" y="16971"/>
                </a:lnTo>
                <a:lnTo>
                  <a:pt x="2700" y="16971"/>
                </a:lnTo>
                <a:lnTo>
                  <a:pt x="2700" y="4629"/>
                </a:lnTo>
                <a:close/>
              </a:path>
              <a:path w="21600" h="21600">
                <a:moveTo>
                  <a:pt x="0" y="4629"/>
                </a:moveTo>
                <a:lnTo>
                  <a:pt x="0" y="16971"/>
                </a:lnTo>
                <a:lnTo>
                  <a:pt x="675" y="16971"/>
                </a:lnTo>
                <a:lnTo>
                  <a:pt x="675" y="4629"/>
                </a:lnTo>
                <a:close/>
              </a:path>
            </a:pathLst>
          </a:custGeom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rot="10800000" wrap="none" anchor="ctr"/>
          <a:lstStyle/>
          <a:p>
            <a:pPr algn="ctr">
              <a:defRPr/>
            </a:pPr>
            <a:r>
              <a:rPr lang="ru-RU" sz="1000" b="1" i="1">
                <a:effectLst>
                  <a:outerShdw blurRad="38100" dist="38100" dir="2700000" algn="tl">
                    <a:srgbClr val="C0C0C0"/>
                  </a:outerShdw>
                </a:effectLst>
              </a:rPr>
              <a:t>Назад</a:t>
            </a:r>
          </a:p>
        </p:txBody>
      </p:sp>
    </p:spTree>
  </p:cSld>
  <p:clrMapOvr>
    <a:masterClrMapping/>
  </p:clrMapOvr>
  <p:transition advClick="0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478" name="Group 22"/>
          <p:cNvGraphicFramePr>
            <a:graphicFrameLocks noGrp="1"/>
          </p:cNvGraphicFramePr>
          <p:nvPr/>
        </p:nvGraphicFramePr>
        <p:xfrm>
          <a:off x="827088" y="692150"/>
          <a:ext cx="7561262" cy="5400675"/>
        </p:xfrm>
        <a:graphic>
          <a:graphicData uri="http://schemas.openxmlformats.org/drawingml/2006/table">
            <a:tbl>
              <a:tblPr/>
              <a:tblGrid>
                <a:gridCol w="1846262"/>
                <a:gridCol w="1979613"/>
                <a:gridCol w="3735387"/>
              </a:tblGrid>
              <a:tr h="54006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Монетаризм,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XX 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в.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М.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Фридмен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(«Количественная теория денег», 1956г.)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  Между темпами развития экономики и динамикой количества денег в обращении существует определенная связь. Государство, обладающее прерогативой выпус­ка денег в обращение, может влиять на темпы экономического развития, безработицу, уровень цен, регулируя количество денег в обращении.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 useBgFill="1">
        <p:nvSpPr>
          <p:cNvPr id="19479" name="AutoShape 23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388350" y="0"/>
            <a:ext cx="755650" cy="549275"/>
          </a:xfrm>
          <a:prstGeom prst="actionButtonHome">
            <a:avLst/>
          </a:prstGeom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ru-RU" sz="1000" b="1" i="1">
                <a:effectLst>
                  <a:outerShdw blurRad="38100" dist="38100" dir="2700000" algn="tl">
                    <a:srgbClr val="C0C0C0"/>
                  </a:outerShdw>
                </a:effectLst>
              </a:rPr>
              <a:t>К 1 разделу</a:t>
            </a:r>
          </a:p>
        </p:txBody>
      </p:sp>
      <p:sp useBgFill="1">
        <p:nvSpPr>
          <p:cNvPr id="19482" name="AutoShape 26">
            <a:hlinkClick r:id="" action="ppaction://hlinkshowjump?jump=nextslide"/>
          </p:cNvPr>
          <p:cNvSpPr>
            <a:spLocks noChangeArrowheads="1"/>
          </p:cNvSpPr>
          <p:nvPr/>
        </p:nvSpPr>
        <p:spPr bwMode="auto">
          <a:xfrm>
            <a:off x="8413750" y="6472238"/>
            <a:ext cx="647700" cy="333375"/>
          </a:xfrm>
          <a:custGeom>
            <a:avLst/>
            <a:gdLst>
              <a:gd name="G0" fmla="+- 14536 0 0"/>
              <a:gd name="G1" fmla="+- 4629 0 0"/>
              <a:gd name="G2" fmla="+- 21600 0 4629"/>
              <a:gd name="G3" fmla="+- 10800 0 4629"/>
              <a:gd name="G4" fmla="+- 21600 0 14536"/>
              <a:gd name="G5" fmla="*/ G4 G3 10800"/>
              <a:gd name="G6" fmla="+- 21600 0 G5"/>
              <a:gd name="T0" fmla="*/ 14536 w 21600"/>
              <a:gd name="T1" fmla="*/ 0 h 21600"/>
              <a:gd name="T2" fmla="*/ 0 w 21600"/>
              <a:gd name="T3" fmla="*/ 10800 h 21600"/>
              <a:gd name="T4" fmla="*/ 14536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4536" y="0"/>
                </a:moveTo>
                <a:lnTo>
                  <a:pt x="14536" y="4629"/>
                </a:lnTo>
                <a:lnTo>
                  <a:pt x="3375" y="4629"/>
                </a:lnTo>
                <a:lnTo>
                  <a:pt x="3375" y="16971"/>
                </a:lnTo>
                <a:lnTo>
                  <a:pt x="14536" y="16971"/>
                </a:lnTo>
                <a:lnTo>
                  <a:pt x="14536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4629"/>
                </a:moveTo>
                <a:lnTo>
                  <a:pt x="1350" y="16971"/>
                </a:lnTo>
                <a:lnTo>
                  <a:pt x="2700" y="16971"/>
                </a:lnTo>
                <a:lnTo>
                  <a:pt x="2700" y="4629"/>
                </a:lnTo>
                <a:close/>
              </a:path>
              <a:path w="21600" h="21600">
                <a:moveTo>
                  <a:pt x="0" y="4629"/>
                </a:moveTo>
                <a:lnTo>
                  <a:pt x="0" y="16971"/>
                </a:lnTo>
                <a:lnTo>
                  <a:pt x="675" y="16971"/>
                </a:lnTo>
                <a:lnTo>
                  <a:pt x="675" y="4629"/>
                </a:lnTo>
                <a:close/>
              </a:path>
            </a:pathLst>
          </a:custGeom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ru-RU" sz="1000" b="1" i="1">
                <a:effectLst>
                  <a:outerShdw blurRad="38100" dist="38100" dir="2700000" algn="tl">
                    <a:srgbClr val="C0C0C0"/>
                  </a:outerShdw>
                </a:effectLst>
              </a:rPr>
              <a:t>Вперёд</a:t>
            </a:r>
          </a:p>
        </p:txBody>
      </p:sp>
      <p:sp useBgFill="1">
        <p:nvSpPr>
          <p:cNvPr id="19483" name="AutoShape 27">
            <a:hlinkClick r:id="" action="ppaction://hlinkshowjump?jump=previousslide"/>
          </p:cNvPr>
          <p:cNvSpPr>
            <a:spLocks noChangeArrowheads="1"/>
          </p:cNvSpPr>
          <p:nvPr/>
        </p:nvSpPr>
        <p:spPr bwMode="auto">
          <a:xfrm rot="10800000">
            <a:off x="63500" y="6486525"/>
            <a:ext cx="647700" cy="333375"/>
          </a:xfrm>
          <a:custGeom>
            <a:avLst/>
            <a:gdLst>
              <a:gd name="G0" fmla="+- 14536 0 0"/>
              <a:gd name="G1" fmla="+- 4629 0 0"/>
              <a:gd name="G2" fmla="+- 21600 0 4629"/>
              <a:gd name="G3" fmla="+- 10800 0 4629"/>
              <a:gd name="G4" fmla="+- 21600 0 14536"/>
              <a:gd name="G5" fmla="*/ G4 G3 10800"/>
              <a:gd name="G6" fmla="+- 21600 0 G5"/>
              <a:gd name="T0" fmla="*/ 14536 w 21600"/>
              <a:gd name="T1" fmla="*/ 0 h 21600"/>
              <a:gd name="T2" fmla="*/ 0 w 21600"/>
              <a:gd name="T3" fmla="*/ 10800 h 21600"/>
              <a:gd name="T4" fmla="*/ 14536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4536" y="0"/>
                </a:moveTo>
                <a:lnTo>
                  <a:pt x="14536" y="4629"/>
                </a:lnTo>
                <a:lnTo>
                  <a:pt x="3375" y="4629"/>
                </a:lnTo>
                <a:lnTo>
                  <a:pt x="3375" y="16971"/>
                </a:lnTo>
                <a:lnTo>
                  <a:pt x="14536" y="16971"/>
                </a:lnTo>
                <a:lnTo>
                  <a:pt x="14536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4629"/>
                </a:moveTo>
                <a:lnTo>
                  <a:pt x="1350" y="16971"/>
                </a:lnTo>
                <a:lnTo>
                  <a:pt x="2700" y="16971"/>
                </a:lnTo>
                <a:lnTo>
                  <a:pt x="2700" y="4629"/>
                </a:lnTo>
                <a:close/>
              </a:path>
              <a:path w="21600" h="21600">
                <a:moveTo>
                  <a:pt x="0" y="4629"/>
                </a:moveTo>
                <a:lnTo>
                  <a:pt x="0" y="16971"/>
                </a:lnTo>
                <a:lnTo>
                  <a:pt x="675" y="16971"/>
                </a:lnTo>
                <a:lnTo>
                  <a:pt x="675" y="4629"/>
                </a:lnTo>
                <a:close/>
              </a:path>
            </a:pathLst>
          </a:custGeom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rot="10800000" wrap="none" anchor="ctr"/>
          <a:lstStyle/>
          <a:p>
            <a:pPr algn="ctr">
              <a:defRPr/>
            </a:pPr>
            <a:r>
              <a:rPr lang="ru-RU" sz="1000" b="1" i="1">
                <a:effectLst>
                  <a:outerShdw blurRad="38100" dist="38100" dir="2700000" algn="tl">
                    <a:srgbClr val="C0C0C0"/>
                  </a:outerShdw>
                </a:effectLst>
              </a:rPr>
              <a:t>Назад</a:t>
            </a:r>
          </a:p>
        </p:txBody>
      </p:sp>
    </p:spTree>
  </p:cSld>
  <p:clrMapOvr>
    <a:masterClrMapping/>
  </p:clrMapOvr>
  <p:transition advClick="0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503" name="Group 23"/>
          <p:cNvGraphicFramePr>
            <a:graphicFrameLocks noGrp="1"/>
          </p:cNvGraphicFramePr>
          <p:nvPr/>
        </p:nvGraphicFramePr>
        <p:xfrm>
          <a:off x="468313" y="620713"/>
          <a:ext cx="8207375" cy="5616575"/>
        </p:xfrm>
        <a:graphic>
          <a:graphicData uri="http://schemas.openxmlformats.org/drawingml/2006/table">
            <a:tbl>
              <a:tblPr/>
              <a:tblGrid>
                <a:gridCol w="2003425"/>
                <a:gridCol w="2149475"/>
                <a:gridCol w="4054475"/>
              </a:tblGrid>
              <a:tr h="56165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Неоклассичес-кий</a:t>
                      </a: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синтез,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XX 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в.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П. Самуэльсон («Экономикс», 1948г.)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        Существующая рыночная самонастройка должна дополняться осторожным государственным регулированием. В реальной экономике важно добиваться оптимального соотношения стихийных сил рынка и сознательного регулирования, не допуская чрезмерности последнего и подрыва рыночных стимулов.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 useBgFill="1">
        <p:nvSpPr>
          <p:cNvPr id="20504" name="AutoShape 24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388350" y="0"/>
            <a:ext cx="755650" cy="549275"/>
          </a:xfrm>
          <a:prstGeom prst="actionButtonHome">
            <a:avLst/>
          </a:prstGeom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ru-RU" sz="1000" b="1" i="1">
                <a:effectLst>
                  <a:outerShdw blurRad="38100" dist="38100" dir="2700000" algn="tl">
                    <a:srgbClr val="C0C0C0"/>
                  </a:outerShdw>
                </a:effectLst>
              </a:rPr>
              <a:t>К 1 разделу</a:t>
            </a:r>
          </a:p>
        </p:txBody>
      </p:sp>
      <p:sp useBgFill="1">
        <p:nvSpPr>
          <p:cNvPr id="20507" name="AutoShape 27">
            <a:hlinkClick r:id="" action="ppaction://hlinkshowjump?jump=nextslide"/>
          </p:cNvPr>
          <p:cNvSpPr>
            <a:spLocks noChangeArrowheads="1"/>
          </p:cNvSpPr>
          <p:nvPr/>
        </p:nvSpPr>
        <p:spPr bwMode="auto">
          <a:xfrm>
            <a:off x="8413750" y="6472238"/>
            <a:ext cx="647700" cy="333375"/>
          </a:xfrm>
          <a:custGeom>
            <a:avLst/>
            <a:gdLst>
              <a:gd name="G0" fmla="+- 14536 0 0"/>
              <a:gd name="G1" fmla="+- 4629 0 0"/>
              <a:gd name="G2" fmla="+- 21600 0 4629"/>
              <a:gd name="G3" fmla="+- 10800 0 4629"/>
              <a:gd name="G4" fmla="+- 21600 0 14536"/>
              <a:gd name="G5" fmla="*/ G4 G3 10800"/>
              <a:gd name="G6" fmla="+- 21600 0 G5"/>
              <a:gd name="T0" fmla="*/ 14536 w 21600"/>
              <a:gd name="T1" fmla="*/ 0 h 21600"/>
              <a:gd name="T2" fmla="*/ 0 w 21600"/>
              <a:gd name="T3" fmla="*/ 10800 h 21600"/>
              <a:gd name="T4" fmla="*/ 14536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4536" y="0"/>
                </a:moveTo>
                <a:lnTo>
                  <a:pt x="14536" y="4629"/>
                </a:lnTo>
                <a:lnTo>
                  <a:pt x="3375" y="4629"/>
                </a:lnTo>
                <a:lnTo>
                  <a:pt x="3375" y="16971"/>
                </a:lnTo>
                <a:lnTo>
                  <a:pt x="14536" y="16971"/>
                </a:lnTo>
                <a:lnTo>
                  <a:pt x="14536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4629"/>
                </a:moveTo>
                <a:lnTo>
                  <a:pt x="1350" y="16971"/>
                </a:lnTo>
                <a:lnTo>
                  <a:pt x="2700" y="16971"/>
                </a:lnTo>
                <a:lnTo>
                  <a:pt x="2700" y="4629"/>
                </a:lnTo>
                <a:close/>
              </a:path>
              <a:path w="21600" h="21600">
                <a:moveTo>
                  <a:pt x="0" y="4629"/>
                </a:moveTo>
                <a:lnTo>
                  <a:pt x="0" y="16971"/>
                </a:lnTo>
                <a:lnTo>
                  <a:pt x="675" y="16971"/>
                </a:lnTo>
                <a:lnTo>
                  <a:pt x="675" y="4629"/>
                </a:lnTo>
                <a:close/>
              </a:path>
            </a:pathLst>
          </a:custGeom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ru-RU" sz="1000" b="1" i="1">
                <a:effectLst>
                  <a:outerShdw blurRad="38100" dist="38100" dir="2700000" algn="tl">
                    <a:srgbClr val="C0C0C0"/>
                  </a:outerShdw>
                </a:effectLst>
              </a:rPr>
              <a:t>Вперёд</a:t>
            </a:r>
          </a:p>
        </p:txBody>
      </p:sp>
      <p:sp useBgFill="1">
        <p:nvSpPr>
          <p:cNvPr id="20508" name="AutoShape 28">
            <a:hlinkClick r:id="" action="ppaction://hlinkshowjump?jump=previousslide"/>
          </p:cNvPr>
          <p:cNvSpPr>
            <a:spLocks noChangeArrowheads="1"/>
          </p:cNvSpPr>
          <p:nvPr/>
        </p:nvSpPr>
        <p:spPr bwMode="auto">
          <a:xfrm rot="10800000">
            <a:off x="63500" y="6486525"/>
            <a:ext cx="647700" cy="333375"/>
          </a:xfrm>
          <a:custGeom>
            <a:avLst/>
            <a:gdLst>
              <a:gd name="G0" fmla="+- 14536 0 0"/>
              <a:gd name="G1" fmla="+- 4629 0 0"/>
              <a:gd name="G2" fmla="+- 21600 0 4629"/>
              <a:gd name="G3" fmla="+- 10800 0 4629"/>
              <a:gd name="G4" fmla="+- 21600 0 14536"/>
              <a:gd name="G5" fmla="*/ G4 G3 10800"/>
              <a:gd name="G6" fmla="+- 21600 0 G5"/>
              <a:gd name="T0" fmla="*/ 14536 w 21600"/>
              <a:gd name="T1" fmla="*/ 0 h 21600"/>
              <a:gd name="T2" fmla="*/ 0 w 21600"/>
              <a:gd name="T3" fmla="*/ 10800 h 21600"/>
              <a:gd name="T4" fmla="*/ 14536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4536" y="0"/>
                </a:moveTo>
                <a:lnTo>
                  <a:pt x="14536" y="4629"/>
                </a:lnTo>
                <a:lnTo>
                  <a:pt x="3375" y="4629"/>
                </a:lnTo>
                <a:lnTo>
                  <a:pt x="3375" y="16971"/>
                </a:lnTo>
                <a:lnTo>
                  <a:pt x="14536" y="16971"/>
                </a:lnTo>
                <a:lnTo>
                  <a:pt x="14536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4629"/>
                </a:moveTo>
                <a:lnTo>
                  <a:pt x="1350" y="16971"/>
                </a:lnTo>
                <a:lnTo>
                  <a:pt x="2700" y="16971"/>
                </a:lnTo>
                <a:lnTo>
                  <a:pt x="2700" y="4629"/>
                </a:lnTo>
                <a:close/>
              </a:path>
              <a:path w="21600" h="21600">
                <a:moveTo>
                  <a:pt x="0" y="4629"/>
                </a:moveTo>
                <a:lnTo>
                  <a:pt x="0" y="16971"/>
                </a:lnTo>
                <a:lnTo>
                  <a:pt x="675" y="16971"/>
                </a:lnTo>
                <a:lnTo>
                  <a:pt x="675" y="4629"/>
                </a:lnTo>
                <a:close/>
              </a:path>
            </a:pathLst>
          </a:custGeom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rot="10800000" wrap="none" anchor="ctr"/>
          <a:lstStyle/>
          <a:p>
            <a:pPr algn="ctr">
              <a:defRPr/>
            </a:pPr>
            <a:r>
              <a:rPr lang="ru-RU" sz="1000" b="1" i="1">
                <a:effectLst>
                  <a:outerShdw blurRad="38100" dist="38100" dir="2700000" algn="tl">
                    <a:srgbClr val="C0C0C0"/>
                  </a:outerShdw>
                </a:effectLst>
              </a:rPr>
              <a:t>Назад</a:t>
            </a:r>
          </a:p>
        </p:txBody>
      </p:sp>
    </p:spTree>
  </p:cSld>
  <p:clrMapOvr>
    <a:masterClrMapping/>
  </p:clrMapOvr>
  <p:transition advClick="0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251520" y="1043444"/>
            <a:ext cx="8424936" cy="5724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pPr lvl="0" indent="450850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latin typeface="Arial" pitchFamily="34" charset="0"/>
                <a:cs typeface="Arial" pitchFamily="34" charset="0"/>
              </a:rPr>
              <a:t>1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) </a:t>
            </a: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cs typeface="Arial" pitchFamily="34" charset="0"/>
              </a:rPr>
              <a:t>экономическая теория изучает экономические(производственные) отношения - </a:t>
            </a:r>
            <a:r>
              <a:rPr kumimoji="0" lang="ru-RU" sz="24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cs typeface="Arial" pitchFamily="34" charset="0"/>
              </a:rPr>
              <a:t>отношения</a:t>
            </a: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cs typeface="Arial" pitchFamily="34" charset="0"/>
              </a:rPr>
              <a:t> между людьми,  складывающиеся в процессе производства, распределения, обмена и потребления товаров и услуг.</a:t>
            </a:r>
          </a:p>
          <a:p>
            <a:pPr lvl="0" indent="450850" algn="just" fontAlgn="base">
              <a:spcBef>
                <a:spcPct val="0"/>
              </a:spcBef>
              <a:spcAft>
                <a:spcPct val="0"/>
              </a:spcAft>
              <a:buAutoNum type="arabicParenR"/>
            </a:pPr>
            <a:endParaRPr lang="ru-RU" sz="2400" b="1" i="1" dirty="0" smtClean="0">
              <a:latin typeface="Arial" pitchFamily="34" charset="0"/>
              <a:cs typeface="Arial" pitchFamily="34" charset="0"/>
            </a:endParaRPr>
          </a:p>
          <a:p>
            <a:pPr lvl="0" indent="450850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 smtClean="0"/>
              <a:t>2) </a:t>
            </a:r>
            <a:r>
              <a:rPr lang="ru-RU" sz="2400" b="1" i="1" dirty="0" err="1" smtClean="0"/>
              <a:t>Экономикс</a:t>
            </a:r>
            <a:r>
              <a:rPr lang="ru-RU" sz="2400" b="1" i="1" dirty="0" smtClean="0"/>
              <a:t> (теория современного рыночного хозяйства) изучает наиболее эффективные пути использования ограниченных ресурсов для максимального удовлетворения безграничных потребностей людей. 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126413" y="820222"/>
            <a:ext cx="245368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indent="450850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Предмет ЭТ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AutoShape 4"/>
          <p:cNvSpPr>
            <a:spLocks noChangeArrowheads="1"/>
          </p:cNvSpPr>
          <p:nvPr/>
        </p:nvSpPr>
        <p:spPr bwMode="auto">
          <a:xfrm>
            <a:off x="427038" y="765175"/>
            <a:ext cx="2947987" cy="1008063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ru-RU"/>
              <a:t>Экономические </a:t>
            </a:r>
          </a:p>
          <a:p>
            <a:pPr algn="ctr"/>
            <a:r>
              <a:rPr lang="ru-RU"/>
              <a:t>науки </a:t>
            </a:r>
          </a:p>
        </p:txBody>
      </p:sp>
      <p:sp>
        <p:nvSpPr>
          <p:cNvPr id="10243" name="AutoShape 5"/>
          <p:cNvSpPr>
            <a:spLocks noChangeArrowheads="1"/>
          </p:cNvSpPr>
          <p:nvPr/>
        </p:nvSpPr>
        <p:spPr bwMode="auto">
          <a:xfrm>
            <a:off x="5754688" y="760413"/>
            <a:ext cx="2994025" cy="1017587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ru-RU"/>
              <a:t>Общетеоретическая основа системы экономических наук </a:t>
            </a:r>
          </a:p>
        </p:txBody>
      </p:sp>
      <p:sp>
        <p:nvSpPr>
          <p:cNvPr id="10244" name="AutoShape 6"/>
          <p:cNvSpPr>
            <a:spLocks noChangeArrowheads="1"/>
          </p:cNvSpPr>
          <p:nvPr/>
        </p:nvSpPr>
        <p:spPr bwMode="auto">
          <a:xfrm>
            <a:off x="2874963" y="804863"/>
            <a:ext cx="3313112" cy="928687"/>
          </a:xfrm>
          <a:prstGeom prst="hexagon">
            <a:avLst>
              <a:gd name="adj" fmla="val 89188"/>
              <a:gd name="vf" fmla="val 115470"/>
            </a:avLst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/>
              <a:t>Экономическая теория </a:t>
            </a:r>
          </a:p>
        </p:txBody>
      </p:sp>
      <p:sp>
        <p:nvSpPr>
          <p:cNvPr id="10245" name="AutoShape 7"/>
          <p:cNvSpPr>
            <a:spLocks noChangeArrowheads="1"/>
          </p:cNvSpPr>
          <p:nvPr/>
        </p:nvSpPr>
        <p:spPr bwMode="auto">
          <a:xfrm rot="10800000">
            <a:off x="468313" y="2420938"/>
            <a:ext cx="8353425" cy="360362"/>
          </a:xfrm>
          <a:custGeom>
            <a:avLst/>
            <a:gdLst>
              <a:gd name="T0" fmla="*/ 8019675 w 21600"/>
              <a:gd name="T1" fmla="*/ 180181 h 21600"/>
              <a:gd name="T2" fmla="*/ 4176713 w 21600"/>
              <a:gd name="T3" fmla="*/ 360362 h 21600"/>
              <a:gd name="T4" fmla="*/ 333750 w 21600"/>
              <a:gd name="T5" fmla="*/ 180181 h 21600"/>
              <a:gd name="T6" fmla="*/ 4176713 w 21600"/>
              <a:gd name="T7" fmla="*/ 0 h 21600"/>
              <a:gd name="T8" fmla="*/ 0 60000 65536"/>
              <a:gd name="T9" fmla="*/ 0 60000 65536"/>
              <a:gd name="T10" fmla="*/ 0 60000 65536"/>
              <a:gd name="T11" fmla="*/ 0 60000 65536"/>
              <a:gd name="T12" fmla="*/ 2663 w 21600"/>
              <a:gd name="T13" fmla="*/ 2663 h 21600"/>
              <a:gd name="T14" fmla="*/ 18937 w 21600"/>
              <a:gd name="T15" fmla="*/ 18937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1725" y="21600"/>
                </a:lnTo>
                <a:lnTo>
                  <a:pt x="19875" y="21600"/>
                </a:lnTo>
                <a:lnTo>
                  <a:pt x="21600" y="0"/>
                </a:lnTo>
                <a:close/>
              </a:path>
            </a:pathLst>
          </a:cu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rot="10800000" wrap="none" anchor="ctr"/>
          <a:lstStyle/>
          <a:p>
            <a:pPr algn="ctr"/>
            <a:r>
              <a:rPr lang="ru-RU"/>
              <a:t>конкретные экономические науки </a:t>
            </a:r>
          </a:p>
        </p:txBody>
      </p:sp>
      <p:sp>
        <p:nvSpPr>
          <p:cNvPr id="10246" name="AutoShape 8"/>
          <p:cNvSpPr>
            <a:spLocks noChangeArrowheads="1"/>
          </p:cNvSpPr>
          <p:nvPr/>
        </p:nvSpPr>
        <p:spPr bwMode="auto">
          <a:xfrm>
            <a:off x="611188" y="2997200"/>
            <a:ext cx="2520950" cy="719138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отраслевые науки </a:t>
            </a:r>
          </a:p>
        </p:txBody>
      </p:sp>
      <p:sp>
        <p:nvSpPr>
          <p:cNvPr id="10247" name="AutoShape 9"/>
          <p:cNvSpPr>
            <a:spLocks noChangeArrowheads="1"/>
          </p:cNvSpPr>
          <p:nvPr/>
        </p:nvSpPr>
        <p:spPr bwMode="auto">
          <a:xfrm>
            <a:off x="6300788" y="2997200"/>
            <a:ext cx="2520950" cy="719138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на стыке с другими </a:t>
            </a:r>
          </a:p>
          <a:p>
            <a:pPr algn="ctr"/>
            <a:r>
              <a:rPr lang="ru-RU"/>
              <a:t>науками </a:t>
            </a:r>
          </a:p>
        </p:txBody>
      </p:sp>
      <p:sp>
        <p:nvSpPr>
          <p:cNvPr id="10248" name="AutoShape 10"/>
          <p:cNvSpPr>
            <a:spLocks noChangeArrowheads="1"/>
          </p:cNvSpPr>
          <p:nvPr/>
        </p:nvSpPr>
        <p:spPr bwMode="auto">
          <a:xfrm>
            <a:off x="3492500" y="2997200"/>
            <a:ext cx="2520950" cy="719138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функциональные </a:t>
            </a:r>
          </a:p>
          <a:p>
            <a:pPr algn="ctr"/>
            <a:r>
              <a:rPr lang="ru-RU"/>
              <a:t>науки </a:t>
            </a:r>
          </a:p>
        </p:txBody>
      </p:sp>
      <p:sp>
        <p:nvSpPr>
          <p:cNvPr id="10249" name="AutoShape 11"/>
          <p:cNvSpPr>
            <a:spLocks noChangeArrowheads="1"/>
          </p:cNvSpPr>
          <p:nvPr/>
        </p:nvSpPr>
        <p:spPr bwMode="auto">
          <a:xfrm rot="10800000">
            <a:off x="684213" y="3716338"/>
            <a:ext cx="2376487" cy="2233612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0250" name="AutoShape 12"/>
          <p:cNvSpPr>
            <a:spLocks noChangeArrowheads="1"/>
          </p:cNvSpPr>
          <p:nvPr/>
        </p:nvSpPr>
        <p:spPr bwMode="auto">
          <a:xfrm rot="10800000">
            <a:off x="3563938" y="3716338"/>
            <a:ext cx="2376487" cy="2233612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0251" name="AutoShape 13"/>
          <p:cNvSpPr>
            <a:spLocks noChangeArrowheads="1"/>
          </p:cNvSpPr>
          <p:nvPr/>
        </p:nvSpPr>
        <p:spPr bwMode="auto">
          <a:xfrm rot="10800000">
            <a:off x="6372225" y="3716338"/>
            <a:ext cx="2376488" cy="2233612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0252" name="Rectangle 14"/>
          <p:cNvSpPr>
            <a:spLocks noChangeArrowheads="1"/>
          </p:cNvSpPr>
          <p:nvPr/>
        </p:nvSpPr>
        <p:spPr bwMode="auto">
          <a:xfrm>
            <a:off x="539750" y="3860800"/>
            <a:ext cx="2663825" cy="1944688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>
              <a:buFontTx/>
              <a:buChar char="•"/>
            </a:pPr>
            <a:r>
              <a:rPr lang="ru-RU"/>
              <a:t> экономика промышленности </a:t>
            </a:r>
          </a:p>
          <a:p>
            <a:pPr>
              <a:buFontTx/>
              <a:buChar char="•"/>
            </a:pPr>
            <a:r>
              <a:rPr lang="ru-RU"/>
              <a:t> экономика строительства</a:t>
            </a:r>
          </a:p>
          <a:p>
            <a:pPr>
              <a:buFontTx/>
              <a:buChar char="•"/>
            </a:pPr>
            <a:r>
              <a:rPr lang="ru-RU"/>
              <a:t> банковское дело</a:t>
            </a:r>
          </a:p>
          <a:p>
            <a:pPr>
              <a:buFontTx/>
              <a:buChar char="•"/>
            </a:pPr>
            <a:r>
              <a:rPr lang="ru-RU"/>
              <a:t> экономика труда </a:t>
            </a:r>
          </a:p>
        </p:txBody>
      </p:sp>
      <p:sp>
        <p:nvSpPr>
          <p:cNvPr id="10253" name="Rectangle 15"/>
          <p:cNvSpPr>
            <a:spLocks noChangeArrowheads="1"/>
          </p:cNvSpPr>
          <p:nvPr/>
        </p:nvSpPr>
        <p:spPr bwMode="auto">
          <a:xfrm>
            <a:off x="3419475" y="3860800"/>
            <a:ext cx="2663825" cy="1944688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buFontTx/>
              <a:buChar char="•"/>
            </a:pPr>
            <a:r>
              <a:rPr lang="ru-RU"/>
              <a:t> Бухгалтерский учет</a:t>
            </a:r>
          </a:p>
          <a:p>
            <a:pPr>
              <a:buFontTx/>
              <a:buChar char="•"/>
            </a:pPr>
            <a:r>
              <a:rPr lang="ru-RU"/>
              <a:t> менеджмент</a:t>
            </a:r>
          </a:p>
          <a:p>
            <a:pPr>
              <a:buFontTx/>
              <a:buChar char="•"/>
            </a:pPr>
            <a:r>
              <a:rPr lang="ru-RU"/>
              <a:t> статистика</a:t>
            </a:r>
          </a:p>
          <a:p>
            <a:pPr>
              <a:buFontTx/>
              <a:buChar char="•"/>
            </a:pPr>
            <a:r>
              <a:rPr lang="ru-RU"/>
              <a:t> финансы</a:t>
            </a:r>
          </a:p>
          <a:p>
            <a:pPr>
              <a:buFontTx/>
              <a:buChar char="•"/>
            </a:pPr>
            <a:r>
              <a:rPr lang="ru-RU"/>
              <a:t> маркетинг </a:t>
            </a:r>
          </a:p>
        </p:txBody>
      </p:sp>
      <p:sp>
        <p:nvSpPr>
          <p:cNvPr id="10254" name="Rectangle 16"/>
          <p:cNvSpPr>
            <a:spLocks noChangeArrowheads="1"/>
          </p:cNvSpPr>
          <p:nvPr/>
        </p:nvSpPr>
        <p:spPr bwMode="auto">
          <a:xfrm>
            <a:off x="6229350" y="3860800"/>
            <a:ext cx="2663825" cy="1944688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>
              <a:buFontTx/>
              <a:buChar char="•"/>
            </a:pPr>
            <a:r>
              <a:rPr lang="ru-RU"/>
              <a:t> экономическая география </a:t>
            </a:r>
          </a:p>
          <a:p>
            <a:pPr>
              <a:buFontTx/>
              <a:buChar char="•"/>
            </a:pPr>
            <a:r>
              <a:rPr lang="ru-RU"/>
              <a:t> экономическая история</a:t>
            </a:r>
          </a:p>
          <a:p>
            <a:pPr>
              <a:buFontTx/>
              <a:buChar char="•"/>
            </a:pPr>
            <a:r>
              <a:rPr lang="ru-RU"/>
              <a:t> экономическая психология</a:t>
            </a:r>
          </a:p>
          <a:p>
            <a:pPr>
              <a:buFontTx/>
              <a:buChar char="•"/>
            </a:pPr>
            <a:r>
              <a:rPr lang="ru-RU"/>
              <a:t> демография </a:t>
            </a:r>
          </a:p>
        </p:txBody>
      </p:sp>
      <p:sp>
        <p:nvSpPr>
          <p:cNvPr id="10255" name="AutoShape 17"/>
          <p:cNvSpPr>
            <a:spLocks noChangeArrowheads="1"/>
          </p:cNvSpPr>
          <p:nvPr/>
        </p:nvSpPr>
        <p:spPr bwMode="auto">
          <a:xfrm rot="10800000">
            <a:off x="1187450" y="1916113"/>
            <a:ext cx="1584325" cy="360362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8210" name="Rectangle 18"/>
          <p:cNvSpPr>
            <a:spLocks noChangeArrowheads="1"/>
          </p:cNvSpPr>
          <p:nvPr/>
        </p:nvSpPr>
        <p:spPr bwMode="auto">
          <a:xfrm>
            <a:off x="2124075" y="6165850"/>
            <a:ext cx="472597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b="1" i="1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ru-RU" sz="20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Система экономических наук</a:t>
            </a:r>
            <a:r>
              <a:rPr lang="ru-RU" sz="2000" dirty="0">
                <a:solidFill>
                  <a:srgbClr val="C00000"/>
                </a:solidFill>
              </a:rPr>
              <a:t> </a:t>
            </a:r>
          </a:p>
        </p:txBody>
      </p:sp>
      <p:sp useBgFill="1">
        <p:nvSpPr>
          <p:cNvPr id="8211" name="AutoShape 19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388350" y="0"/>
            <a:ext cx="755650" cy="549275"/>
          </a:xfrm>
          <a:prstGeom prst="actionButtonHome">
            <a:avLst/>
          </a:prstGeom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ru-RU" sz="1000" b="1" i="1">
                <a:effectLst>
                  <a:outerShdw blurRad="38100" dist="38100" dir="2700000" algn="tl">
                    <a:srgbClr val="C0C0C0"/>
                  </a:outerShdw>
                </a:effectLst>
              </a:rPr>
              <a:t>К 1 разделу</a:t>
            </a:r>
          </a:p>
        </p:txBody>
      </p:sp>
      <p:sp useBgFill="1">
        <p:nvSpPr>
          <p:cNvPr id="8214" name="AutoShape 22">
            <a:hlinkClick r:id="" action="ppaction://hlinkshowjump?jump=nextslide"/>
          </p:cNvPr>
          <p:cNvSpPr>
            <a:spLocks noChangeArrowheads="1"/>
          </p:cNvSpPr>
          <p:nvPr/>
        </p:nvSpPr>
        <p:spPr bwMode="auto">
          <a:xfrm>
            <a:off x="8413750" y="6472238"/>
            <a:ext cx="647700" cy="333375"/>
          </a:xfrm>
          <a:custGeom>
            <a:avLst/>
            <a:gdLst>
              <a:gd name="G0" fmla="+- 14536 0 0"/>
              <a:gd name="G1" fmla="+- 4629 0 0"/>
              <a:gd name="G2" fmla="+- 21600 0 4629"/>
              <a:gd name="G3" fmla="+- 10800 0 4629"/>
              <a:gd name="G4" fmla="+- 21600 0 14536"/>
              <a:gd name="G5" fmla="*/ G4 G3 10800"/>
              <a:gd name="G6" fmla="+- 21600 0 G5"/>
              <a:gd name="T0" fmla="*/ 14536 w 21600"/>
              <a:gd name="T1" fmla="*/ 0 h 21600"/>
              <a:gd name="T2" fmla="*/ 0 w 21600"/>
              <a:gd name="T3" fmla="*/ 10800 h 21600"/>
              <a:gd name="T4" fmla="*/ 14536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4536" y="0"/>
                </a:moveTo>
                <a:lnTo>
                  <a:pt x="14536" y="4629"/>
                </a:lnTo>
                <a:lnTo>
                  <a:pt x="3375" y="4629"/>
                </a:lnTo>
                <a:lnTo>
                  <a:pt x="3375" y="16971"/>
                </a:lnTo>
                <a:lnTo>
                  <a:pt x="14536" y="16971"/>
                </a:lnTo>
                <a:lnTo>
                  <a:pt x="14536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4629"/>
                </a:moveTo>
                <a:lnTo>
                  <a:pt x="1350" y="16971"/>
                </a:lnTo>
                <a:lnTo>
                  <a:pt x="2700" y="16971"/>
                </a:lnTo>
                <a:lnTo>
                  <a:pt x="2700" y="4629"/>
                </a:lnTo>
                <a:close/>
              </a:path>
              <a:path w="21600" h="21600">
                <a:moveTo>
                  <a:pt x="0" y="4629"/>
                </a:moveTo>
                <a:lnTo>
                  <a:pt x="0" y="16971"/>
                </a:lnTo>
                <a:lnTo>
                  <a:pt x="675" y="16971"/>
                </a:lnTo>
                <a:lnTo>
                  <a:pt x="675" y="4629"/>
                </a:lnTo>
                <a:close/>
              </a:path>
            </a:pathLst>
          </a:custGeom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ru-RU" sz="1000" b="1" i="1">
                <a:effectLst>
                  <a:outerShdw blurRad="38100" dist="38100" dir="2700000" algn="tl">
                    <a:srgbClr val="C0C0C0"/>
                  </a:outerShdw>
                </a:effectLst>
              </a:rPr>
              <a:t>Вперёд</a:t>
            </a:r>
          </a:p>
        </p:txBody>
      </p:sp>
      <p:sp useBgFill="1">
        <p:nvSpPr>
          <p:cNvPr id="8215" name="AutoShape 23">
            <a:hlinkClick r:id="" action="ppaction://hlinkshowjump?jump=previousslide"/>
          </p:cNvPr>
          <p:cNvSpPr>
            <a:spLocks noChangeArrowheads="1"/>
          </p:cNvSpPr>
          <p:nvPr/>
        </p:nvSpPr>
        <p:spPr bwMode="auto">
          <a:xfrm rot="10800000">
            <a:off x="63500" y="6486525"/>
            <a:ext cx="647700" cy="333375"/>
          </a:xfrm>
          <a:custGeom>
            <a:avLst/>
            <a:gdLst>
              <a:gd name="G0" fmla="+- 14536 0 0"/>
              <a:gd name="G1" fmla="+- 4629 0 0"/>
              <a:gd name="G2" fmla="+- 21600 0 4629"/>
              <a:gd name="G3" fmla="+- 10800 0 4629"/>
              <a:gd name="G4" fmla="+- 21600 0 14536"/>
              <a:gd name="G5" fmla="*/ G4 G3 10800"/>
              <a:gd name="G6" fmla="+- 21600 0 G5"/>
              <a:gd name="T0" fmla="*/ 14536 w 21600"/>
              <a:gd name="T1" fmla="*/ 0 h 21600"/>
              <a:gd name="T2" fmla="*/ 0 w 21600"/>
              <a:gd name="T3" fmla="*/ 10800 h 21600"/>
              <a:gd name="T4" fmla="*/ 14536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4536" y="0"/>
                </a:moveTo>
                <a:lnTo>
                  <a:pt x="14536" y="4629"/>
                </a:lnTo>
                <a:lnTo>
                  <a:pt x="3375" y="4629"/>
                </a:lnTo>
                <a:lnTo>
                  <a:pt x="3375" y="16971"/>
                </a:lnTo>
                <a:lnTo>
                  <a:pt x="14536" y="16971"/>
                </a:lnTo>
                <a:lnTo>
                  <a:pt x="14536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4629"/>
                </a:moveTo>
                <a:lnTo>
                  <a:pt x="1350" y="16971"/>
                </a:lnTo>
                <a:lnTo>
                  <a:pt x="2700" y="16971"/>
                </a:lnTo>
                <a:lnTo>
                  <a:pt x="2700" y="4629"/>
                </a:lnTo>
                <a:close/>
              </a:path>
              <a:path w="21600" h="21600">
                <a:moveTo>
                  <a:pt x="0" y="4629"/>
                </a:moveTo>
                <a:lnTo>
                  <a:pt x="0" y="16971"/>
                </a:lnTo>
                <a:lnTo>
                  <a:pt x="675" y="16971"/>
                </a:lnTo>
                <a:lnTo>
                  <a:pt x="675" y="4629"/>
                </a:lnTo>
                <a:close/>
              </a:path>
            </a:pathLst>
          </a:custGeom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rot="10800000" wrap="none" anchor="ctr"/>
          <a:lstStyle/>
          <a:p>
            <a:pPr algn="ctr">
              <a:defRPr/>
            </a:pPr>
            <a:r>
              <a:rPr lang="ru-RU" sz="1000" b="1" i="1">
                <a:effectLst>
                  <a:outerShdw blurRad="38100" dist="38100" dir="2700000" algn="tl">
                    <a:srgbClr val="C0C0C0"/>
                  </a:outerShdw>
                </a:effectLst>
              </a:rPr>
              <a:t>Назад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Rectangle 5"/>
          <p:cNvSpPr>
            <a:spLocks noChangeArrowheads="1"/>
          </p:cNvSpPr>
          <p:nvPr/>
        </p:nvSpPr>
        <p:spPr bwMode="auto">
          <a:xfrm>
            <a:off x="2908300" y="5876925"/>
            <a:ext cx="3071675" cy="677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20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Уровни </a:t>
            </a:r>
            <a:r>
              <a:rPr lang="ru-RU" sz="20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экономики</a:t>
            </a:r>
            <a:r>
              <a:rPr lang="ru-RU" sz="2000" dirty="0">
                <a:solidFill>
                  <a:srgbClr val="C00000"/>
                </a:solidFill>
              </a:rPr>
              <a:t> </a:t>
            </a:r>
          </a:p>
          <a:p>
            <a:pPr>
              <a:defRPr/>
            </a:pPr>
            <a:endParaRPr lang="ru-RU" b="1" i="1" dirty="0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5127" name="Rectangle 7"/>
          <p:cNvSpPr>
            <a:spLocks noChangeArrowheads="1"/>
          </p:cNvSpPr>
          <p:nvPr/>
        </p:nvSpPr>
        <p:spPr bwMode="auto">
          <a:xfrm rot="16200000">
            <a:off x="-791368" y="2890043"/>
            <a:ext cx="4464050" cy="646113"/>
          </a:xfrm>
          <a:prstGeom prst="rect">
            <a:avLst/>
          </a:prstGeom>
          <a:solidFill>
            <a:srgbClr val="FFFFFF"/>
          </a:solidFill>
          <a:ln w="38100" cmpd="dbl">
            <a:solidFill>
              <a:srgbClr val="000000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ru-RU" sz="1600" b="1" i="1">
                <a:effectLst>
                  <a:outerShdw blurRad="38100" dist="38100" dir="2700000" algn="tl">
                    <a:srgbClr val="C0C0C0"/>
                  </a:outerShdw>
                </a:effectLst>
              </a:rPr>
              <a:t>УРОВНИ ЭКОНОМИКИ</a:t>
            </a:r>
            <a:endParaRPr lang="ru-RU" b="1" i="1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7172" name="Oval 8"/>
          <p:cNvSpPr>
            <a:spLocks noChangeArrowheads="1"/>
          </p:cNvSpPr>
          <p:nvPr/>
        </p:nvSpPr>
        <p:spPr bwMode="auto">
          <a:xfrm>
            <a:off x="1676400" y="1125538"/>
            <a:ext cx="2808288" cy="6477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1600" dirty="0"/>
              <a:t>микроэкономика </a:t>
            </a:r>
          </a:p>
        </p:txBody>
      </p:sp>
      <p:sp>
        <p:nvSpPr>
          <p:cNvPr id="7173" name="Oval 9"/>
          <p:cNvSpPr>
            <a:spLocks noChangeArrowheads="1"/>
          </p:cNvSpPr>
          <p:nvPr/>
        </p:nvSpPr>
        <p:spPr bwMode="auto">
          <a:xfrm>
            <a:off x="1692275" y="2349500"/>
            <a:ext cx="2808288" cy="6477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1600"/>
              <a:t>мезоэкономика </a:t>
            </a:r>
          </a:p>
        </p:txBody>
      </p:sp>
      <p:sp>
        <p:nvSpPr>
          <p:cNvPr id="7174" name="Oval 10"/>
          <p:cNvSpPr>
            <a:spLocks noChangeArrowheads="1"/>
          </p:cNvSpPr>
          <p:nvPr/>
        </p:nvSpPr>
        <p:spPr bwMode="auto">
          <a:xfrm>
            <a:off x="1692275" y="3500438"/>
            <a:ext cx="2808288" cy="6477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1600"/>
              <a:t>макроэкономика</a:t>
            </a:r>
            <a:r>
              <a:rPr lang="ru-RU"/>
              <a:t> </a:t>
            </a:r>
          </a:p>
        </p:txBody>
      </p:sp>
      <p:sp>
        <p:nvSpPr>
          <p:cNvPr id="7175" name="Oval 11"/>
          <p:cNvSpPr>
            <a:spLocks noChangeArrowheads="1"/>
          </p:cNvSpPr>
          <p:nvPr/>
        </p:nvSpPr>
        <p:spPr bwMode="auto">
          <a:xfrm>
            <a:off x="1692275" y="4652963"/>
            <a:ext cx="2808288" cy="6477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1600"/>
              <a:t>мегаэкономика </a:t>
            </a:r>
          </a:p>
        </p:txBody>
      </p:sp>
      <p:sp>
        <p:nvSpPr>
          <p:cNvPr id="7176" name="AutoShape 12"/>
          <p:cNvSpPr>
            <a:spLocks noChangeArrowheads="1"/>
          </p:cNvSpPr>
          <p:nvPr/>
        </p:nvSpPr>
        <p:spPr bwMode="auto">
          <a:xfrm>
            <a:off x="5789613" y="998538"/>
            <a:ext cx="2965450" cy="917575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sz="1600"/>
              <a:t>уровень фирмы, предприятия, отдельного человека </a:t>
            </a:r>
          </a:p>
        </p:txBody>
      </p:sp>
      <p:sp>
        <p:nvSpPr>
          <p:cNvPr id="7177" name="AutoShape 13"/>
          <p:cNvSpPr>
            <a:spLocks noChangeArrowheads="1"/>
          </p:cNvSpPr>
          <p:nvPr/>
        </p:nvSpPr>
        <p:spPr bwMode="auto">
          <a:xfrm>
            <a:off x="5775325" y="2133600"/>
            <a:ext cx="2992438" cy="1189038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sz="1600"/>
              <a:t>отрасль, оборонно-промышленный, агропромышленный комплексы </a:t>
            </a:r>
          </a:p>
        </p:txBody>
      </p:sp>
      <p:sp>
        <p:nvSpPr>
          <p:cNvPr id="7178" name="AutoShape 14"/>
          <p:cNvSpPr>
            <a:spLocks noChangeArrowheads="1"/>
          </p:cNvSpPr>
          <p:nvPr/>
        </p:nvSpPr>
        <p:spPr bwMode="auto">
          <a:xfrm>
            <a:off x="5799138" y="3500438"/>
            <a:ext cx="2944812" cy="712787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/>
              <a:t>национальная экономика в целом </a:t>
            </a:r>
          </a:p>
        </p:txBody>
      </p:sp>
      <p:sp>
        <p:nvSpPr>
          <p:cNvPr id="7179" name="AutoShape 15"/>
          <p:cNvSpPr>
            <a:spLocks noChangeArrowheads="1"/>
          </p:cNvSpPr>
          <p:nvPr/>
        </p:nvSpPr>
        <p:spPr bwMode="auto">
          <a:xfrm>
            <a:off x="5808663" y="4819650"/>
            <a:ext cx="2889250" cy="409575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/>
              <a:t>мировая экономика </a:t>
            </a:r>
          </a:p>
        </p:txBody>
      </p:sp>
      <p:sp>
        <p:nvSpPr>
          <p:cNvPr id="7180" name="AutoShape 16"/>
          <p:cNvSpPr>
            <a:spLocks noChangeArrowheads="1"/>
          </p:cNvSpPr>
          <p:nvPr/>
        </p:nvSpPr>
        <p:spPr bwMode="auto">
          <a:xfrm>
            <a:off x="4643438" y="1268413"/>
            <a:ext cx="936625" cy="431800"/>
          </a:xfrm>
          <a:prstGeom prst="rightArrow">
            <a:avLst>
              <a:gd name="adj1" fmla="val 50000"/>
              <a:gd name="adj2" fmla="val 54228"/>
            </a:avLst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7181" name="AutoShape 17"/>
          <p:cNvSpPr>
            <a:spLocks noChangeArrowheads="1"/>
          </p:cNvSpPr>
          <p:nvPr/>
        </p:nvSpPr>
        <p:spPr bwMode="auto">
          <a:xfrm>
            <a:off x="4643438" y="4797425"/>
            <a:ext cx="936625" cy="431800"/>
          </a:xfrm>
          <a:prstGeom prst="rightArrow">
            <a:avLst>
              <a:gd name="adj1" fmla="val 50000"/>
              <a:gd name="adj2" fmla="val 54228"/>
            </a:avLst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7182" name="AutoShape 18"/>
          <p:cNvSpPr>
            <a:spLocks noChangeArrowheads="1"/>
          </p:cNvSpPr>
          <p:nvPr/>
        </p:nvSpPr>
        <p:spPr bwMode="auto">
          <a:xfrm>
            <a:off x="4643438" y="3573463"/>
            <a:ext cx="936625" cy="431800"/>
          </a:xfrm>
          <a:prstGeom prst="rightArrow">
            <a:avLst>
              <a:gd name="adj1" fmla="val 50000"/>
              <a:gd name="adj2" fmla="val 54228"/>
            </a:avLst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7183" name="AutoShape 19"/>
          <p:cNvSpPr>
            <a:spLocks noChangeArrowheads="1"/>
          </p:cNvSpPr>
          <p:nvPr/>
        </p:nvSpPr>
        <p:spPr bwMode="auto">
          <a:xfrm>
            <a:off x="4643438" y="2420938"/>
            <a:ext cx="936625" cy="431800"/>
          </a:xfrm>
          <a:prstGeom prst="rightArrow">
            <a:avLst>
              <a:gd name="adj1" fmla="val 50000"/>
              <a:gd name="adj2" fmla="val 54228"/>
            </a:avLst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 useBgFill="1">
        <p:nvSpPr>
          <p:cNvPr id="5140" name="AutoShape 20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388350" y="0"/>
            <a:ext cx="755650" cy="549275"/>
          </a:xfrm>
          <a:prstGeom prst="actionButtonHome">
            <a:avLst/>
          </a:prstGeom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ru-RU" sz="1000" b="1" i="1">
                <a:effectLst>
                  <a:outerShdw blurRad="38100" dist="38100" dir="2700000" algn="tl">
                    <a:srgbClr val="C0C0C0"/>
                  </a:outerShdw>
                </a:effectLst>
              </a:rPr>
              <a:t>К 1 разделу</a:t>
            </a:r>
          </a:p>
        </p:txBody>
      </p:sp>
      <p:sp useBgFill="1">
        <p:nvSpPr>
          <p:cNvPr id="5143" name="AutoShape 23">
            <a:hlinkClick r:id="" action="ppaction://hlinkshowjump?jump=nextslide"/>
          </p:cNvPr>
          <p:cNvSpPr>
            <a:spLocks noChangeArrowheads="1"/>
          </p:cNvSpPr>
          <p:nvPr/>
        </p:nvSpPr>
        <p:spPr bwMode="auto">
          <a:xfrm>
            <a:off x="8413750" y="6472238"/>
            <a:ext cx="647700" cy="333375"/>
          </a:xfrm>
          <a:custGeom>
            <a:avLst/>
            <a:gdLst>
              <a:gd name="G0" fmla="+- 14536 0 0"/>
              <a:gd name="G1" fmla="+- 4629 0 0"/>
              <a:gd name="G2" fmla="+- 21600 0 4629"/>
              <a:gd name="G3" fmla="+- 10800 0 4629"/>
              <a:gd name="G4" fmla="+- 21600 0 14536"/>
              <a:gd name="G5" fmla="*/ G4 G3 10800"/>
              <a:gd name="G6" fmla="+- 21600 0 G5"/>
              <a:gd name="T0" fmla="*/ 14536 w 21600"/>
              <a:gd name="T1" fmla="*/ 0 h 21600"/>
              <a:gd name="T2" fmla="*/ 0 w 21600"/>
              <a:gd name="T3" fmla="*/ 10800 h 21600"/>
              <a:gd name="T4" fmla="*/ 14536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4536" y="0"/>
                </a:moveTo>
                <a:lnTo>
                  <a:pt x="14536" y="4629"/>
                </a:lnTo>
                <a:lnTo>
                  <a:pt x="3375" y="4629"/>
                </a:lnTo>
                <a:lnTo>
                  <a:pt x="3375" y="16971"/>
                </a:lnTo>
                <a:lnTo>
                  <a:pt x="14536" y="16971"/>
                </a:lnTo>
                <a:lnTo>
                  <a:pt x="14536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4629"/>
                </a:moveTo>
                <a:lnTo>
                  <a:pt x="1350" y="16971"/>
                </a:lnTo>
                <a:lnTo>
                  <a:pt x="2700" y="16971"/>
                </a:lnTo>
                <a:lnTo>
                  <a:pt x="2700" y="4629"/>
                </a:lnTo>
                <a:close/>
              </a:path>
              <a:path w="21600" h="21600">
                <a:moveTo>
                  <a:pt x="0" y="4629"/>
                </a:moveTo>
                <a:lnTo>
                  <a:pt x="0" y="16971"/>
                </a:lnTo>
                <a:lnTo>
                  <a:pt x="675" y="16971"/>
                </a:lnTo>
                <a:lnTo>
                  <a:pt x="675" y="4629"/>
                </a:lnTo>
                <a:close/>
              </a:path>
            </a:pathLst>
          </a:custGeom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ru-RU" sz="1000" b="1" i="1">
                <a:effectLst>
                  <a:outerShdw blurRad="38100" dist="38100" dir="2700000" algn="tl">
                    <a:srgbClr val="C0C0C0"/>
                  </a:outerShdw>
                </a:effectLst>
              </a:rPr>
              <a:t>Вперёд</a:t>
            </a:r>
          </a:p>
        </p:txBody>
      </p:sp>
      <p:sp useBgFill="1">
        <p:nvSpPr>
          <p:cNvPr id="5144" name="AutoShape 24">
            <a:hlinkClick r:id="" action="ppaction://hlinkshowjump?jump=previousslide"/>
          </p:cNvPr>
          <p:cNvSpPr>
            <a:spLocks noChangeArrowheads="1"/>
          </p:cNvSpPr>
          <p:nvPr/>
        </p:nvSpPr>
        <p:spPr bwMode="auto">
          <a:xfrm rot="10800000">
            <a:off x="63500" y="6486525"/>
            <a:ext cx="647700" cy="333375"/>
          </a:xfrm>
          <a:custGeom>
            <a:avLst/>
            <a:gdLst>
              <a:gd name="G0" fmla="+- 14536 0 0"/>
              <a:gd name="G1" fmla="+- 4629 0 0"/>
              <a:gd name="G2" fmla="+- 21600 0 4629"/>
              <a:gd name="G3" fmla="+- 10800 0 4629"/>
              <a:gd name="G4" fmla="+- 21600 0 14536"/>
              <a:gd name="G5" fmla="*/ G4 G3 10800"/>
              <a:gd name="G6" fmla="+- 21600 0 G5"/>
              <a:gd name="T0" fmla="*/ 14536 w 21600"/>
              <a:gd name="T1" fmla="*/ 0 h 21600"/>
              <a:gd name="T2" fmla="*/ 0 w 21600"/>
              <a:gd name="T3" fmla="*/ 10800 h 21600"/>
              <a:gd name="T4" fmla="*/ 14536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4536" y="0"/>
                </a:moveTo>
                <a:lnTo>
                  <a:pt x="14536" y="4629"/>
                </a:lnTo>
                <a:lnTo>
                  <a:pt x="3375" y="4629"/>
                </a:lnTo>
                <a:lnTo>
                  <a:pt x="3375" y="16971"/>
                </a:lnTo>
                <a:lnTo>
                  <a:pt x="14536" y="16971"/>
                </a:lnTo>
                <a:lnTo>
                  <a:pt x="14536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4629"/>
                </a:moveTo>
                <a:lnTo>
                  <a:pt x="1350" y="16971"/>
                </a:lnTo>
                <a:lnTo>
                  <a:pt x="2700" y="16971"/>
                </a:lnTo>
                <a:lnTo>
                  <a:pt x="2700" y="4629"/>
                </a:lnTo>
                <a:close/>
              </a:path>
              <a:path w="21600" h="21600">
                <a:moveTo>
                  <a:pt x="0" y="4629"/>
                </a:moveTo>
                <a:lnTo>
                  <a:pt x="0" y="16971"/>
                </a:lnTo>
                <a:lnTo>
                  <a:pt x="675" y="16971"/>
                </a:lnTo>
                <a:lnTo>
                  <a:pt x="675" y="4629"/>
                </a:lnTo>
                <a:close/>
              </a:path>
            </a:pathLst>
          </a:custGeom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rot="10800000" wrap="none" anchor="ctr"/>
          <a:lstStyle/>
          <a:p>
            <a:pPr algn="ctr">
              <a:defRPr/>
            </a:pPr>
            <a:r>
              <a:rPr lang="ru-RU" sz="1000" b="1" i="1">
                <a:effectLst>
                  <a:outerShdw blurRad="38100" dist="38100" dir="2700000" algn="tl">
                    <a:srgbClr val="C0C0C0"/>
                  </a:outerShdw>
                </a:effectLst>
              </a:rPr>
              <a:t>Назад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AutoShape 4"/>
          <p:cNvSpPr>
            <a:spLocks noChangeArrowheads="1"/>
          </p:cNvSpPr>
          <p:nvPr/>
        </p:nvSpPr>
        <p:spPr bwMode="auto">
          <a:xfrm>
            <a:off x="1" y="1125538"/>
            <a:ext cx="2195736" cy="3887787"/>
          </a:xfrm>
          <a:prstGeom prst="diamond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ru-RU" b="1" i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Функции</a:t>
            </a:r>
          </a:p>
          <a:p>
            <a:pPr algn="ctr">
              <a:defRPr/>
            </a:pPr>
            <a:r>
              <a:rPr lang="ru-RU" b="1" i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экономической</a:t>
            </a:r>
          </a:p>
          <a:p>
            <a:pPr algn="ctr">
              <a:defRPr/>
            </a:pPr>
            <a:r>
              <a:rPr lang="ru-RU" b="1" i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теории</a:t>
            </a:r>
            <a:r>
              <a:rPr lang="ru-RU" sz="1600" b="1" i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</a:p>
        </p:txBody>
      </p:sp>
      <p:sp>
        <p:nvSpPr>
          <p:cNvPr id="8195" name="Rectangle 5"/>
          <p:cNvSpPr>
            <a:spLocks noChangeArrowheads="1"/>
          </p:cNvSpPr>
          <p:nvPr/>
        </p:nvSpPr>
        <p:spPr bwMode="auto">
          <a:xfrm>
            <a:off x="1619250" y="836613"/>
            <a:ext cx="6985000" cy="65405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b="1"/>
              <a:t>познавательная </a:t>
            </a:r>
            <a:r>
              <a:rPr lang="ru-RU"/>
              <a:t>— познание экономических законов, принципов, правил </a:t>
            </a:r>
          </a:p>
        </p:txBody>
      </p:sp>
      <p:sp>
        <p:nvSpPr>
          <p:cNvPr id="8196" name="Rectangle 6"/>
          <p:cNvSpPr>
            <a:spLocks noChangeArrowheads="1"/>
          </p:cNvSpPr>
          <p:nvPr/>
        </p:nvSpPr>
        <p:spPr bwMode="auto">
          <a:xfrm>
            <a:off x="2124075" y="1700213"/>
            <a:ext cx="6480175" cy="1203325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b="1"/>
              <a:t>практическая</a:t>
            </a:r>
            <a:r>
              <a:rPr lang="ru-RU"/>
              <a:t> — применение принципов, положений, выводов в экономической политике, хозяйственной практике, профессиональной деятельности и домашнем хозяйстве </a:t>
            </a:r>
          </a:p>
        </p:txBody>
      </p:sp>
      <p:sp>
        <p:nvSpPr>
          <p:cNvPr id="8197" name="Rectangle 8"/>
          <p:cNvSpPr>
            <a:spLocks noChangeArrowheads="1"/>
          </p:cNvSpPr>
          <p:nvPr/>
        </p:nvSpPr>
        <p:spPr bwMode="auto">
          <a:xfrm>
            <a:off x="2124075" y="3284538"/>
            <a:ext cx="6480175" cy="928687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b="1"/>
              <a:t>мировоззренческая </a:t>
            </a:r>
            <a:r>
              <a:rPr lang="ru-RU"/>
              <a:t>— формирование научного представления об экономике у изучающих ее как учебную дисциплину </a:t>
            </a:r>
          </a:p>
        </p:txBody>
      </p:sp>
      <p:sp>
        <p:nvSpPr>
          <p:cNvPr id="8198" name="Rectangle 9"/>
          <p:cNvSpPr>
            <a:spLocks noChangeArrowheads="1"/>
          </p:cNvSpPr>
          <p:nvPr/>
        </p:nvSpPr>
        <p:spPr bwMode="auto">
          <a:xfrm>
            <a:off x="1647825" y="4371975"/>
            <a:ext cx="6985000" cy="928688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b="1"/>
              <a:t>методологическая </a:t>
            </a:r>
            <a:r>
              <a:rPr lang="ru-RU"/>
              <a:t>— экономическая теория является базой для прикладных экономических наук (финансовой науки, статистики, теории менеджмента, маркетинга и др.) </a:t>
            </a:r>
          </a:p>
        </p:txBody>
      </p:sp>
      <p:sp>
        <p:nvSpPr>
          <p:cNvPr id="6154" name="Rectangle 10"/>
          <p:cNvSpPr>
            <a:spLocks noChangeArrowheads="1"/>
          </p:cNvSpPr>
          <p:nvPr/>
        </p:nvSpPr>
        <p:spPr bwMode="auto">
          <a:xfrm>
            <a:off x="2235200" y="5949950"/>
            <a:ext cx="461857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b="1" i="1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Функции </a:t>
            </a:r>
            <a:r>
              <a:rPr lang="ru-RU" b="1" i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экономической теории</a:t>
            </a:r>
            <a:r>
              <a:rPr lang="ru-RU" dirty="0"/>
              <a:t> </a:t>
            </a:r>
          </a:p>
        </p:txBody>
      </p:sp>
      <p:sp useBgFill="1">
        <p:nvSpPr>
          <p:cNvPr id="6155" name="AutoShape 11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388350" y="0"/>
            <a:ext cx="755650" cy="549275"/>
          </a:xfrm>
          <a:prstGeom prst="actionButtonHome">
            <a:avLst/>
          </a:prstGeom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ru-RU" sz="1000" b="1" i="1">
                <a:effectLst>
                  <a:outerShdw blurRad="38100" dist="38100" dir="2700000" algn="tl">
                    <a:srgbClr val="C0C0C0"/>
                  </a:outerShdw>
                </a:effectLst>
              </a:rPr>
              <a:t>К 1 разделу</a:t>
            </a:r>
          </a:p>
        </p:txBody>
      </p:sp>
      <p:sp useBgFill="1">
        <p:nvSpPr>
          <p:cNvPr id="6158" name="AutoShape 14">
            <a:hlinkClick r:id="" action="ppaction://hlinkshowjump?jump=nextslide"/>
          </p:cNvPr>
          <p:cNvSpPr>
            <a:spLocks noChangeArrowheads="1"/>
          </p:cNvSpPr>
          <p:nvPr/>
        </p:nvSpPr>
        <p:spPr bwMode="auto">
          <a:xfrm>
            <a:off x="8413750" y="6472238"/>
            <a:ext cx="647700" cy="333375"/>
          </a:xfrm>
          <a:custGeom>
            <a:avLst/>
            <a:gdLst>
              <a:gd name="G0" fmla="+- 14536 0 0"/>
              <a:gd name="G1" fmla="+- 4629 0 0"/>
              <a:gd name="G2" fmla="+- 21600 0 4629"/>
              <a:gd name="G3" fmla="+- 10800 0 4629"/>
              <a:gd name="G4" fmla="+- 21600 0 14536"/>
              <a:gd name="G5" fmla="*/ G4 G3 10800"/>
              <a:gd name="G6" fmla="+- 21600 0 G5"/>
              <a:gd name="T0" fmla="*/ 14536 w 21600"/>
              <a:gd name="T1" fmla="*/ 0 h 21600"/>
              <a:gd name="T2" fmla="*/ 0 w 21600"/>
              <a:gd name="T3" fmla="*/ 10800 h 21600"/>
              <a:gd name="T4" fmla="*/ 14536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4536" y="0"/>
                </a:moveTo>
                <a:lnTo>
                  <a:pt x="14536" y="4629"/>
                </a:lnTo>
                <a:lnTo>
                  <a:pt x="3375" y="4629"/>
                </a:lnTo>
                <a:lnTo>
                  <a:pt x="3375" y="16971"/>
                </a:lnTo>
                <a:lnTo>
                  <a:pt x="14536" y="16971"/>
                </a:lnTo>
                <a:lnTo>
                  <a:pt x="14536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4629"/>
                </a:moveTo>
                <a:lnTo>
                  <a:pt x="1350" y="16971"/>
                </a:lnTo>
                <a:lnTo>
                  <a:pt x="2700" y="16971"/>
                </a:lnTo>
                <a:lnTo>
                  <a:pt x="2700" y="4629"/>
                </a:lnTo>
                <a:close/>
              </a:path>
              <a:path w="21600" h="21600">
                <a:moveTo>
                  <a:pt x="0" y="4629"/>
                </a:moveTo>
                <a:lnTo>
                  <a:pt x="0" y="16971"/>
                </a:lnTo>
                <a:lnTo>
                  <a:pt x="675" y="16971"/>
                </a:lnTo>
                <a:lnTo>
                  <a:pt x="675" y="4629"/>
                </a:lnTo>
                <a:close/>
              </a:path>
            </a:pathLst>
          </a:custGeom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ru-RU" sz="1000" b="1" i="1">
                <a:effectLst>
                  <a:outerShdw blurRad="38100" dist="38100" dir="2700000" algn="tl">
                    <a:srgbClr val="C0C0C0"/>
                  </a:outerShdw>
                </a:effectLst>
              </a:rPr>
              <a:t>Вперёд</a:t>
            </a:r>
          </a:p>
        </p:txBody>
      </p:sp>
      <p:sp useBgFill="1">
        <p:nvSpPr>
          <p:cNvPr id="6159" name="AutoShape 15">
            <a:hlinkClick r:id="" action="ppaction://hlinkshowjump?jump=previousslide"/>
          </p:cNvPr>
          <p:cNvSpPr>
            <a:spLocks noChangeArrowheads="1"/>
          </p:cNvSpPr>
          <p:nvPr/>
        </p:nvSpPr>
        <p:spPr bwMode="auto">
          <a:xfrm rot="10800000">
            <a:off x="63500" y="6486525"/>
            <a:ext cx="647700" cy="333375"/>
          </a:xfrm>
          <a:custGeom>
            <a:avLst/>
            <a:gdLst>
              <a:gd name="G0" fmla="+- 14536 0 0"/>
              <a:gd name="G1" fmla="+- 4629 0 0"/>
              <a:gd name="G2" fmla="+- 21600 0 4629"/>
              <a:gd name="G3" fmla="+- 10800 0 4629"/>
              <a:gd name="G4" fmla="+- 21600 0 14536"/>
              <a:gd name="G5" fmla="*/ G4 G3 10800"/>
              <a:gd name="G6" fmla="+- 21600 0 G5"/>
              <a:gd name="T0" fmla="*/ 14536 w 21600"/>
              <a:gd name="T1" fmla="*/ 0 h 21600"/>
              <a:gd name="T2" fmla="*/ 0 w 21600"/>
              <a:gd name="T3" fmla="*/ 10800 h 21600"/>
              <a:gd name="T4" fmla="*/ 14536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4536" y="0"/>
                </a:moveTo>
                <a:lnTo>
                  <a:pt x="14536" y="4629"/>
                </a:lnTo>
                <a:lnTo>
                  <a:pt x="3375" y="4629"/>
                </a:lnTo>
                <a:lnTo>
                  <a:pt x="3375" y="16971"/>
                </a:lnTo>
                <a:lnTo>
                  <a:pt x="14536" y="16971"/>
                </a:lnTo>
                <a:lnTo>
                  <a:pt x="14536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4629"/>
                </a:moveTo>
                <a:lnTo>
                  <a:pt x="1350" y="16971"/>
                </a:lnTo>
                <a:lnTo>
                  <a:pt x="2700" y="16971"/>
                </a:lnTo>
                <a:lnTo>
                  <a:pt x="2700" y="4629"/>
                </a:lnTo>
                <a:close/>
              </a:path>
              <a:path w="21600" h="21600">
                <a:moveTo>
                  <a:pt x="0" y="4629"/>
                </a:moveTo>
                <a:lnTo>
                  <a:pt x="0" y="16971"/>
                </a:lnTo>
                <a:lnTo>
                  <a:pt x="675" y="16971"/>
                </a:lnTo>
                <a:lnTo>
                  <a:pt x="675" y="4629"/>
                </a:lnTo>
                <a:close/>
              </a:path>
            </a:pathLst>
          </a:custGeom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rot="10800000" wrap="none" anchor="ctr"/>
          <a:lstStyle/>
          <a:p>
            <a:pPr algn="ctr">
              <a:defRPr/>
            </a:pPr>
            <a:r>
              <a:rPr lang="ru-RU" sz="1000" b="1" i="1">
                <a:effectLst>
                  <a:outerShdw blurRad="38100" dist="38100" dir="2700000" algn="tl">
                    <a:srgbClr val="C0C0C0"/>
                  </a:outerShdw>
                </a:effectLst>
              </a:rPr>
              <a:t>Назад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AutoShape 4"/>
          <p:cNvSpPr>
            <a:spLocks noChangeArrowheads="1"/>
          </p:cNvSpPr>
          <p:nvPr/>
        </p:nvSpPr>
        <p:spPr bwMode="auto">
          <a:xfrm>
            <a:off x="1547813" y="333375"/>
            <a:ext cx="6249987" cy="1017588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b="1"/>
              <a:t>Методы экономической теории — </a:t>
            </a:r>
            <a:r>
              <a:rPr lang="ru-RU"/>
              <a:t>способы, инструменты, приемы, с помощью которых исследуется предмет данной науки </a:t>
            </a:r>
          </a:p>
        </p:txBody>
      </p:sp>
      <p:sp>
        <p:nvSpPr>
          <p:cNvPr id="9219" name="Line 5"/>
          <p:cNvSpPr>
            <a:spLocks noChangeShapeType="1"/>
          </p:cNvSpPr>
          <p:nvPr/>
        </p:nvSpPr>
        <p:spPr bwMode="auto">
          <a:xfrm>
            <a:off x="4643438" y="1341438"/>
            <a:ext cx="0" cy="4032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9220" name="Line 6"/>
          <p:cNvSpPr>
            <a:spLocks noChangeShapeType="1"/>
          </p:cNvSpPr>
          <p:nvPr/>
        </p:nvSpPr>
        <p:spPr bwMode="auto">
          <a:xfrm>
            <a:off x="1547813" y="1700213"/>
            <a:ext cx="619283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9221" name="Line 7"/>
          <p:cNvSpPr>
            <a:spLocks noChangeShapeType="1"/>
          </p:cNvSpPr>
          <p:nvPr/>
        </p:nvSpPr>
        <p:spPr bwMode="auto">
          <a:xfrm>
            <a:off x="1547813" y="1700213"/>
            <a:ext cx="0" cy="38163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9222" name="Line 8"/>
          <p:cNvSpPr>
            <a:spLocks noChangeShapeType="1"/>
          </p:cNvSpPr>
          <p:nvPr/>
        </p:nvSpPr>
        <p:spPr bwMode="auto">
          <a:xfrm>
            <a:off x="7740650" y="1700213"/>
            <a:ext cx="0" cy="38163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9223" name="Rectangle 9"/>
          <p:cNvSpPr>
            <a:spLocks noChangeArrowheads="1"/>
          </p:cNvSpPr>
          <p:nvPr/>
        </p:nvSpPr>
        <p:spPr bwMode="auto">
          <a:xfrm>
            <a:off x="684213" y="2022475"/>
            <a:ext cx="2159000" cy="65405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dirty="0"/>
              <a:t>системный подход </a:t>
            </a:r>
          </a:p>
        </p:txBody>
      </p:sp>
      <p:sp>
        <p:nvSpPr>
          <p:cNvPr id="9224" name="Rectangle 10"/>
          <p:cNvSpPr>
            <a:spLocks noChangeArrowheads="1"/>
          </p:cNvSpPr>
          <p:nvPr/>
        </p:nvSpPr>
        <p:spPr bwMode="auto">
          <a:xfrm>
            <a:off x="684213" y="2997200"/>
            <a:ext cx="2232025" cy="620713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/>
              <a:t>абстракции </a:t>
            </a:r>
          </a:p>
        </p:txBody>
      </p:sp>
      <p:sp>
        <p:nvSpPr>
          <p:cNvPr id="9225" name="Rectangle 11"/>
          <p:cNvSpPr>
            <a:spLocks noChangeArrowheads="1"/>
          </p:cNvSpPr>
          <p:nvPr/>
        </p:nvSpPr>
        <p:spPr bwMode="auto">
          <a:xfrm>
            <a:off x="684213" y="3887788"/>
            <a:ext cx="2232025" cy="620712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/>
              <a:t>анализ </a:t>
            </a:r>
          </a:p>
        </p:txBody>
      </p:sp>
      <p:sp>
        <p:nvSpPr>
          <p:cNvPr id="9226" name="Rectangle 12"/>
          <p:cNvSpPr>
            <a:spLocks noChangeArrowheads="1"/>
          </p:cNvSpPr>
          <p:nvPr/>
        </p:nvSpPr>
        <p:spPr bwMode="auto">
          <a:xfrm>
            <a:off x="684213" y="4902200"/>
            <a:ext cx="2159000" cy="65405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/>
              <a:t>наблюдение и сбор данных </a:t>
            </a:r>
          </a:p>
        </p:txBody>
      </p:sp>
      <p:sp>
        <p:nvSpPr>
          <p:cNvPr id="9227" name="Rectangle 13"/>
          <p:cNvSpPr>
            <a:spLocks noChangeArrowheads="1"/>
          </p:cNvSpPr>
          <p:nvPr/>
        </p:nvSpPr>
        <p:spPr bwMode="auto">
          <a:xfrm>
            <a:off x="6516688" y="2060575"/>
            <a:ext cx="2087562" cy="576263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/>
              <a:t>моделирование </a:t>
            </a:r>
          </a:p>
        </p:txBody>
      </p:sp>
      <p:sp>
        <p:nvSpPr>
          <p:cNvPr id="9228" name="Rectangle 14"/>
          <p:cNvSpPr>
            <a:spLocks noChangeArrowheads="1"/>
          </p:cNvSpPr>
          <p:nvPr/>
        </p:nvSpPr>
        <p:spPr bwMode="auto">
          <a:xfrm>
            <a:off x="6516688" y="2976563"/>
            <a:ext cx="2087562" cy="668337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/>
              <a:t>эксперимент </a:t>
            </a:r>
          </a:p>
        </p:txBody>
      </p:sp>
      <p:sp>
        <p:nvSpPr>
          <p:cNvPr id="9229" name="Rectangle 15"/>
          <p:cNvSpPr>
            <a:spLocks noChangeArrowheads="1"/>
          </p:cNvSpPr>
          <p:nvPr/>
        </p:nvSpPr>
        <p:spPr bwMode="auto">
          <a:xfrm>
            <a:off x="6516688" y="3933825"/>
            <a:ext cx="2089150" cy="550863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/>
              <a:t>графические </a:t>
            </a:r>
          </a:p>
        </p:txBody>
      </p:sp>
      <p:sp>
        <p:nvSpPr>
          <p:cNvPr id="9230" name="Rectangle 16"/>
          <p:cNvSpPr>
            <a:spLocks noChangeArrowheads="1"/>
          </p:cNvSpPr>
          <p:nvPr/>
        </p:nvSpPr>
        <p:spPr bwMode="auto">
          <a:xfrm>
            <a:off x="6516688" y="4900613"/>
            <a:ext cx="2089150" cy="65405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/>
              <a:t>экономико-математические </a:t>
            </a:r>
          </a:p>
        </p:txBody>
      </p:sp>
      <p:sp>
        <p:nvSpPr>
          <p:cNvPr id="9231" name="Rectangle 17"/>
          <p:cNvSpPr>
            <a:spLocks noChangeArrowheads="1"/>
          </p:cNvSpPr>
          <p:nvPr/>
        </p:nvSpPr>
        <p:spPr bwMode="auto">
          <a:xfrm>
            <a:off x="3563938" y="2017713"/>
            <a:ext cx="2160587" cy="6477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/>
              <a:t>логический </a:t>
            </a:r>
          </a:p>
        </p:txBody>
      </p:sp>
      <p:sp>
        <p:nvSpPr>
          <p:cNvPr id="9232" name="Rectangle 18"/>
          <p:cNvSpPr>
            <a:spLocks noChangeArrowheads="1"/>
          </p:cNvSpPr>
          <p:nvPr/>
        </p:nvSpPr>
        <p:spPr bwMode="auto">
          <a:xfrm>
            <a:off x="3563938" y="2951163"/>
            <a:ext cx="2160587" cy="693737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/>
              <a:t>исторический </a:t>
            </a:r>
          </a:p>
        </p:txBody>
      </p:sp>
      <p:sp>
        <p:nvSpPr>
          <p:cNvPr id="9233" name="Rectangle 19"/>
          <p:cNvSpPr>
            <a:spLocks noChangeArrowheads="1"/>
          </p:cNvSpPr>
          <p:nvPr/>
        </p:nvSpPr>
        <p:spPr bwMode="auto">
          <a:xfrm>
            <a:off x="3563938" y="3932238"/>
            <a:ext cx="2160587" cy="576262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/>
              <a:t>синтез </a:t>
            </a:r>
          </a:p>
        </p:txBody>
      </p:sp>
      <p:sp>
        <p:nvSpPr>
          <p:cNvPr id="9234" name="Rectangle 20"/>
          <p:cNvSpPr>
            <a:spLocks noChangeArrowheads="1"/>
          </p:cNvSpPr>
          <p:nvPr/>
        </p:nvSpPr>
        <p:spPr bwMode="auto">
          <a:xfrm>
            <a:off x="3563938" y="4941888"/>
            <a:ext cx="2232025" cy="614362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/>
              <a:t>индукция и дедукция </a:t>
            </a:r>
          </a:p>
        </p:txBody>
      </p:sp>
      <p:sp useBgFill="1">
        <p:nvSpPr>
          <p:cNvPr id="7190" name="AutoShape 22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388350" y="0"/>
            <a:ext cx="755650" cy="549275"/>
          </a:xfrm>
          <a:prstGeom prst="actionButtonHome">
            <a:avLst/>
          </a:prstGeom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ru-RU" sz="1000" b="1" i="1">
                <a:effectLst>
                  <a:outerShdw blurRad="38100" dist="38100" dir="2700000" algn="tl">
                    <a:srgbClr val="C0C0C0"/>
                  </a:outerShdw>
                </a:effectLst>
              </a:rPr>
              <a:t>К 1 разделу</a:t>
            </a:r>
          </a:p>
        </p:txBody>
      </p:sp>
      <p:sp useBgFill="1">
        <p:nvSpPr>
          <p:cNvPr id="7193" name="AutoShape 25">
            <a:hlinkClick r:id="" action="ppaction://hlinkshowjump?jump=nextslide"/>
          </p:cNvPr>
          <p:cNvSpPr>
            <a:spLocks noChangeArrowheads="1"/>
          </p:cNvSpPr>
          <p:nvPr/>
        </p:nvSpPr>
        <p:spPr bwMode="auto">
          <a:xfrm>
            <a:off x="8413750" y="6472238"/>
            <a:ext cx="647700" cy="333375"/>
          </a:xfrm>
          <a:custGeom>
            <a:avLst/>
            <a:gdLst>
              <a:gd name="G0" fmla="+- 14536 0 0"/>
              <a:gd name="G1" fmla="+- 4629 0 0"/>
              <a:gd name="G2" fmla="+- 21600 0 4629"/>
              <a:gd name="G3" fmla="+- 10800 0 4629"/>
              <a:gd name="G4" fmla="+- 21600 0 14536"/>
              <a:gd name="G5" fmla="*/ G4 G3 10800"/>
              <a:gd name="G6" fmla="+- 21600 0 G5"/>
              <a:gd name="T0" fmla="*/ 14536 w 21600"/>
              <a:gd name="T1" fmla="*/ 0 h 21600"/>
              <a:gd name="T2" fmla="*/ 0 w 21600"/>
              <a:gd name="T3" fmla="*/ 10800 h 21600"/>
              <a:gd name="T4" fmla="*/ 14536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4536" y="0"/>
                </a:moveTo>
                <a:lnTo>
                  <a:pt x="14536" y="4629"/>
                </a:lnTo>
                <a:lnTo>
                  <a:pt x="3375" y="4629"/>
                </a:lnTo>
                <a:lnTo>
                  <a:pt x="3375" y="16971"/>
                </a:lnTo>
                <a:lnTo>
                  <a:pt x="14536" y="16971"/>
                </a:lnTo>
                <a:lnTo>
                  <a:pt x="14536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4629"/>
                </a:moveTo>
                <a:lnTo>
                  <a:pt x="1350" y="16971"/>
                </a:lnTo>
                <a:lnTo>
                  <a:pt x="2700" y="16971"/>
                </a:lnTo>
                <a:lnTo>
                  <a:pt x="2700" y="4629"/>
                </a:lnTo>
                <a:close/>
              </a:path>
              <a:path w="21600" h="21600">
                <a:moveTo>
                  <a:pt x="0" y="4629"/>
                </a:moveTo>
                <a:lnTo>
                  <a:pt x="0" y="16971"/>
                </a:lnTo>
                <a:lnTo>
                  <a:pt x="675" y="16971"/>
                </a:lnTo>
                <a:lnTo>
                  <a:pt x="675" y="4629"/>
                </a:lnTo>
                <a:close/>
              </a:path>
            </a:pathLst>
          </a:custGeom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ru-RU" sz="1000" b="1" i="1">
                <a:effectLst>
                  <a:outerShdw blurRad="38100" dist="38100" dir="2700000" algn="tl">
                    <a:srgbClr val="C0C0C0"/>
                  </a:outerShdw>
                </a:effectLst>
              </a:rPr>
              <a:t>Вперёд</a:t>
            </a:r>
          </a:p>
        </p:txBody>
      </p:sp>
      <p:sp useBgFill="1">
        <p:nvSpPr>
          <p:cNvPr id="7194" name="AutoShape 26">
            <a:hlinkClick r:id="" action="ppaction://hlinkshowjump?jump=previousslide"/>
          </p:cNvPr>
          <p:cNvSpPr>
            <a:spLocks noChangeArrowheads="1"/>
          </p:cNvSpPr>
          <p:nvPr/>
        </p:nvSpPr>
        <p:spPr bwMode="auto">
          <a:xfrm rot="10800000">
            <a:off x="63500" y="6486525"/>
            <a:ext cx="647700" cy="333375"/>
          </a:xfrm>
          <a:custGeom>
            <a:avLst/>
            <a:gdLst>
              <a:gd name="G0" fmla="+- 14536 0 0"/>
              <a:gd name="G1" fmla="+- 4629 0 0"/>
              <a:gd name="G2" fmla="+- 21600 0 4629"/>
              <a:gd name="G3" fmla="+- 10800 0 4629"/>
              <a:gd name="G4" fmla="+- 21600 0 14536"/>
              <a:gd name="G5" fmla="*/ G4 G3 10800"/>
              <a:gd name="G6" fmla="+- 21600 0 G5"/>
              <a:gd name="T0" fmla="*/ 14536 w 21600"/>
              <a:gd name="T1" fmla="*/ 0 h 21600"/>
              <a:gd name="T2" fmla="*/ 0 w 21600"/>
              <a:gd name="T3" fmla="*/ 10800 h 21600"/>
              <a:gd name="T4" fmla="*/ 14536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4536" y="0"/>
                </a:moveTo>
                <a:lnTo>
                  <a:pt x="14536" y="4629"/>
                </a:lnTo>
                <a:lnTo>
                  <a:pt x="3375" y="4629"/>
                </a:lnTo>
                <a:lnTo>
                  <a:pt x="3375" y="16971"/>
                </a:lnTo>
                <a:lnTo>
                  <a:pt x="14536" y="16971"/>
                </a:lnTo>
                <a:lnTo>
                  <a:pt x="14536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4629"/>
                </a:moveTo>
                <a:lnTo>
                  <a:pt x="1350" y="16971"/>
                </a:lnTo>
                <a:lnTo>
                  <a:pt x="2700" y="16971"/>
                </a:lnTo>
                <a:lnTo>
                  <a:pt x="2700" y="4629"/>
                </a:lnTo>
                <a:close/>
              </a:path>
              <a:path w="21600" h="21600">
                <a:moveTo>
                  <a:pt x="0" y="4629"/>
                </a:moveTo>
                <a:lnTo>
                  <a:pt x="0" y="16971"/>
                </a:lnTo>
                <a:lnTo>
                  <a:pt x="675" y="16971"/>
                </a:lnTo>
                <a:lnTo>
                  <a:pt x="675" y="4629"/>
                </a:lnTo>
                <a:close/>
              </a:path>
            </a:pathLst>
          </a:custGeom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rot="10800000" wrap="none" anchor="ctr"/>
          <a:lstStyle/>
          <a:p>
            <a:pPr algn="ctr">
              <a:defRPr/>
            </a:pPr>
            <a:r>
              <a:rPr lang="ru-RU" sz="1000" b="1" i="1">
                <a:effectLst>
                  <a:outerShdw blurRad="38100" dist="38100" dir="2700000" algn="tl">
                    <a:srgbClr val="C0C0C0"/>
                  </a:outerShdw>
                </a:effectLst>
              </a:rPr>
              <a:t>Назад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2051050" y="6308725"/>
            <a:ext cx="462466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b="1" i="1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Экономические </a:t>
            </a:r>
            <a:r>
              <a:rPr lang="ru-RU" b="1" i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законы и категории </a:t>
            </a:r>
          </a:p>
        </p:txBody>
      </p:sp>
      <p:sp>
        <p:nvSpPr>
          <p:cNvPr id="6147" name="Rectangle 5"/>
          <p:cNvSpPr>
            <a:spLocks noChangeArrowheads="1"/>
          </p:cNvSpPr>
          <p:nvPr/>
        </p:nvSpPr>
        <p:spPr bwMode="auto">
          <a:xfrm>
            <a:off x="971550" y="400050"/>
            <a:ext cx="7200900" cy="8382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sz="1600" b="1"/>
              <a:t>Экономический закон </a:t>
            </a:r>
            <a:r>
              <a:rPr lang="ru-RU" sz="1600"/>
              <a:t>— причинно-следственная, устойчивая, </a:t>
            </a:r>
          </a:p>
          <a:p>
            <a:pPr algn="ctr"/>
            <a:r>
              <a:rPr lang="ru-RU" sz="1600"/>
              <a:t>повторяющаяся связь между явлениями, процессами в хозяйственной </a:t>
            </a:r>
          </a:p>
          <a:p>
            <a:pPr algn="ctr"/>
            <a:r>
              <a:rPr lang="ru-RU" sz="1600"/>
              <a:t>жизни общества </a:t>
            </a:r>
          </a:p>
        </p:txBody>
      </p:sp>
      <p:sp>
        <p:nvSpPr>
          <p:cNvPr id="6148" name="AutoShape 6"/>
          <p:cNvSpPr>
            <a:spLocks noChangeArrowheads="1"/>
          </p:cNvSpPr>
          <p:nvPr/>
        </p:nvSpPr>
        <p:spPr bwMode="auto">
          <a:xfrm>
            <a:off x="912813" y="1671638"/>
            <a:ext cx="3471862" cy="1952625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ru-RU" sz="1600"/>
              <a:t>От юридических законов экономические отличаются тем, что действуют объективно, независимо от сознания людей и имеют общественный и исторический характер </a:t>
            </a:r>
          </a:p>
        </p:txBody>
      </p:sp>
      <p:sp>
        <p:nvSpPr>
          <p:cNvPr id="6149" name="AutoShape 7"/>
          <p:cNvSpPr>
            <a:spLocks noChangeArrowheads="1"/>
          </p:cNvSpPr>
          <p:nvPr/>
        </p:nvSpPr>
        <p:spPr bwMode="auto">
          <a:xfrm>
            <a:off x="4673600" y="1628775"/>
            <a:ext cx="3570288" cy="2001838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sz="1600" b="1"/>
              <a:t>Примеры:</a:t>
            </a:r>
            <a:endParaRPr lang="ru-RU" sz="1600"/>
          </a:p>
          <a:p>
            <a:r>
              <a:rPr lang="ru-RU" sz="1600"/>
              <a:t>- закон стоимости</a:t>
            </a:r>
          </a:p>
          <a:p>
            <a:r>
              <a:rPr lang="ru-RU" sz="1600"/>
              <a:t>- закон спроса</a:t>
            </a:r>
          </a:p>
          <a:p>
            <a:r>
              <a:rPr lang="ru-RU" sz="1600"/>
              <a:t>- закон предложения</a:t>
            </a:r>
          </a:p>
          <a:p>
            <a:r>
              <a:rPr lang="ru-RU" sz="1600"/>
              <a:t>- закон денежного обращения</a:t>
            </a:r>
          </a:p>
          <a:p>
            <a:pPr>
              <a:buFontTx/>
              <a:buChar char="-"/>
            </a:pPr>
            <a:r>
              <a:rPr lang="ru-RU" sz="1600"/>
              <a:t>закон возрастания человеческих</a:t>
            </a:r>
          </a:p>
          <a:p>
            <a:r>
              <a:rPr lang="ru-RU" sz="1600"/>
              <a:t>потребностей и др. </a:t>
            </a:r>
          </a:p>
        </p:txBody>
      </p:sp>
      <p:sp>
        <p:nvSpPr>
          <p:cNvPr id="6150" name="AutoShape 8"/>
          <p:cNvSpPr>
            <a:spLocks noChangeArrowheads="1"/>
          </p:cNvSpPr>
          <p:nvPr/>
        </p:nvSpPr>
        <p:spPr bwMode="auto">
          <a:xfrm rot="10800000">
            <a:off x="360363" y="3716338"/>
            <a:ext cx="8459787" cy="1076325"/>
          </a:xfrm>
          <a:custGeom>
            <a:avLst/>
            <a:gdLst>
              <a:gd name="T0" fmla="*/ 8130012 w 21600"/>
              <a:gd name="T1" fmla="*/ 538163 h 21600"/>
              <a:gd name="T2" fmla="*/ 4229894 w 21600"/>
              <a:gd name="T3" fmla="*/ 1076325 h 21600"/>
              <a:gd name="T4" fmla="*/ 329775 w 21600"/>
              <a:gd name="T5" fmla="*/ 538163 h 21600"/>
              <a:gd name="T6" fmla="*/ 4229894 w 21600"/>
              <a:gd name="T7" fmla="*/ 0 h 21600"/>
              <a:gd name="T8" fmla="*/ 0 60000 65536"/>
              <a:gd name="T9" fmla="*/ 0 60000 65536"/>
              <a:gd name="T10" fmla="*/ 0 60000 65536"/>
              <a:gd name="T11" fmla="*/ 0 60000 65536"/>
              <a:gd name="T12" fmla="*/ 2642 w 21600"/>
              <a:gd name="T13" fmla="*/ 2642 h 21600"/>
              <a:gd name="T14" fmla="*/ 18958 w 21600"/>
              <a:gd name="T15" fmla="*/ 18958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1684" y="21600"/>
                </a:lnTo>
                <a:lnTo>
                  <a:pt x="19916" y="21600"/>
                </a:lnTo>
                <a:lnTo>
                  <a:pt x="21600" y="0"/>
                </a:lnTo>
                <a:close/>
              </a:path>
            </a:pathLst>
          </a:cu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rot="10800000" anchor="ctr">
            <a:spAutoFit/>
          </a:bodyPr>
          <a:lstStyle/>
          <a:p>
            <a:pPr algn="ctr"/>
            <a:r>
              <a:rPr lang="ru-RU" sz="1600"/>
              <a:t>Экономические законы выясняются с помощью</a:t>
            </a:r>
          </a:p>
          <a:p>
            <a:pPr algn="ctr"/>
            <a:r>
              <a:rPr lang="ru-RU" sz="1600" b="1"/>
              <a:t>экономических категорий </a:t>
            </a:r>
            <a:r>
              <a:rPr lang="ru-RU" sz="1600"/>
              <a:t>— понятий, обобщенно</a:t>
            </a:r>
          </a:p>
          <a:p>
            <a:pPr algn="ctr"/>
            <a:r>
              <a:rPr lang="ru-RU" sz="1600"/>
              <a:t>выражающих сущность каких-либо явлений и процессов </a:t>
            </a:r>
          </a:p>
        </p:txBody>
      </p:sp>
      <p:sp>
        <p:nvSpPr>
          <p:cNvPr id="6151" name="AutoShape 9"/>
          <p:cNvSpPr>
            <a:spLocks noChangeArrowheads="1"/>
          </p:cNvSpPr>
          <p:nvPr/>
        </p:nvSpPr>
        <p:spPr bwMode="auto">
          <a:xfrm>
            <a:off x="1042988" y="4797425"/>
            <a:ext cx="7200900" cy="12954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ru-RU" sz="1600" b="1"/>
              <a:t>Основные экономические категории </a:t>
            </a:r>
          </a:p>
        </p:txBody>
      </p:sp>
      <p:sp>
        <p:nvSpPr>
          <p:cNvPr id="6152" name="AutoShape 10"/>
          <p:cNvSpPr>
            <a:spLocks noChangeArrowheads="1"/>
          </p:cNvSpPr>
          <p:nvPr/>
        </p:nvSpPr>
        <p:spPr bwMode="auto">
          <a:xfrm>
            <a:off x="1619250" y="5876925"/>
            <a:ext cx="1160463" cy="401638"/>
          </a:xfrm>
          <a:prstGeom prst="flowChartAlternateProcess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sz="1600"/>
              <a:t>рынок</a:t>
            </a:r>
            <a:r>
              <a:rPr lang="ru-RU"/>
              <a:t> </a:t>
            </a:r>
          </a:p>
        </p:txBody>
      </p:sp>
      <p:sp>
        <p:nvSpPr>
          <p:cNvPr id="6153" name="AutoShape 11"/>
          <p:cNvSpPr>
            <a:spLocks noChangeArrowheads="1"/>
          </p:cNvSpPr>
          <p:nvPr/>
        </p:nvSpPr>
        <p:spPr bwMode="auto">
          <a:xfrm>
            <a:off x="3203575" y="5949950"/>
            <a:ext cx="1150938" cy="287338"/>
          </a:xfrm>
          <a:prstGeom prst="flowChartAlternateProcess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1600"/>
              <a:t>деньги</a:t>
            </a:r>
            <a:r>
              <a:rPr lang="ru-RU"/>
              <a:t> </a:t>
            </a:r>
          </a:p>
        </p:txBody>
      </p:sp>
      <p:sp>
        <p:nvSpPr>
          <p:cNvPr id="6154" name="AutoShape 12"/>
          <p:cNvSpPr>
            <a:spLocks noChangeArrowheads="1"/>
          </p:cNvSpPr>
          <p:nvPr/>
        </p:nvSpPr>
        <p:spPr bwMode="auto">
          <a:xfrm>
            <a:off x="4859338" y="5949950"/>
            <a:ext cx="1150937" cy="287338"/>
          </a:xfrm>
          <a:prstGeom prst="flowChartAlternateProcess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1600"/>
              <a:t>доход </a:t>
            </a:r>
          </a:p>
        </p:txBody>
      </p:sp>
      <p:sp>
        <p:nvSpPr>
          <p:cNvPr id="6155" name="AutoShape 13"/>
          <p:cNvSpPr>
            <a:spLocks noChangeArrowheads="1"/>
          </p:cNvSpPr>
          <p:nvPr/>
        </p:nvSpPr>
        <p:spPr bwMode="auto">
          <a:xfrm>
            <a:off x="6516688" y="5949950"/>
            <a:ext cx="1150937" cy="287338"/>
          </a:xfrm>
          <a:prstGeom prst="flowChartAlternateProcess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1600"/>
              <a:t> и другие</a:t>
            </a:r>
            <a:r>
              <a:rPr lang="ru-RU"/>
              <a:t> </a:t>
            </a:r>
          </a:p>
        </p:txBody>
      </p:sp>
      <p:sp>
        <p:nvSpPr>
          <p:cNvPr id="6156" name="AutoShape 14"/>
          <p:cNvSpPr>
            <a:spLocks noChangeArrowheads="1"/>
          </p:cNvSpPr>
          <p:nvPr/>
        </p:nvSpPr>
        <p:spPr bwMode="auto">
          <a:xfrm>
            <a:off x="827088" y="4840288"/>
            <a:ext cx="1150937" cy="287337"/>
          </a:xfrm>
          <a:prstGeom prst="flowChartAlternateProcess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1600"/>
              <a:t>цена</a:t>
            </a:r>
            <a:r>
              <a:rPr lang="ru-RU"/>
              <a:t> </a:t>
            </a:r>
          </a:p>
        </p:txBody>
      </p:sp>
      <p:sp>
        <p:nvSpPr>
          <p:cNvPr id="6157" name="AutoShape 15"/>
          <p:cNvSpPr>
            <a:spLocks noChangeArrowheads="1"/>
          </p:cNvSpPr>
          <p:nvPr/>
        </p:nvSpPr>
        <p:spPr bwMode="auto">
          <a:xfrm>
            <a:off x="2411413" y="4840288"/>
            <a:ext cx="1150937" cy="287337"/>
          </a:xfrm>
          <a:prstGeom prst="flowChartAlternateProcess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1600"/>
              <a:t>спрос</a:t>
            </a:r>
            <a:r>
              <a:rPr lang="ru-RU"/>
              <a:t> </a:t>
            </a:r>
          </a:p>
        </p:txBody>
      </p:sp>
      <p:sp>
        <p:nvSpPr>
          <p:cNvPr id="6158" name="AutoShape 16"/>
          <p:cNvSpPr>
            <a:spLocks noChangeArrowheads="1"/>
          </p:cNvSpPr>
          <p:nvPr/>
        </p:nvSpPr>
        <p:spPr bwMode="auto">
          <a:xfrm>
            <a:off x="3995738" y="4840288"/>
            <a:ext cx="1150937" cy="287337"/>
          </a:xfrm>
          <a:prstGeom prst="flowChartAlternateProcess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1600"/>
              <a:t>налоги </a:t>
            </a:r>
          </a:p>
        </p:txBody>
      </p:sp>
      <p:sp>
        <p:nvSpPr>
          <p:cNvPr id="6159" name="AutoShape 17"/>
          <p:cNvSpPr>
            <a:spLocks noChangeArrowheads="1"/>
          </p:cNvSpPr>
          <p:nvPr/>
        </p:nvSpPr>
        <p:spPr bwMode="auto">
          <a:xfrm>
            <a:off x="5651500" y="4841875"/>
            <a:ext cx="1150938" cy="287338"/>
          </a:xfrm>
          <a:prstGeom prst="flowChartAlternateProcess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1600"/>
              <a:t>прибыль </a:t>
            </a:r>
          </a:p>
        </p:txBody>
      </p:sp>
      <p:sp>
        <p:nvSpPr>
          <p:cNvPr id="6160" name="AutoShape 18"/>
          <p:cNvSpPr>
            <a:spLocks noChangeArrowheads="1"/>
          </p:cNvSpPr>
          <p:nvPr/>
        </p:nvSpPr>
        <p:spPr bwMode="auto">
          <a:xfrm>
            <a:off x="7308850" y="4840288"/>
            <a:ext cx="1150938" cy="287337"/>
          </a:xfrm>
          <a:prstGeom prst="flowChartAlternateProcess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1600"/>
              <a:t>издержки </a:t>
            </a:r>
          </a:p>
        </p:txBody>
      </p:sp>
      <p:sp>
        <p:nvSpPr>
          <p:cNvPr id="6161" name="AutoShape 19"/>
          <p:cNvSpPr>
            <a:spLocks noChangeArrowheads="1"/>
          </p:cNvSpPr>
          <p:nvPr/>
        </p:nvSpPr>
        <p:spPr bwMode="auto">
          <a:xfrm>
            <a:off x="1619250" y="1285875"/>
            <a:ext cx="1871663" cy="358775"/>
          </a:xfrm>
          <a:prstGeom prst="flowChartMerge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6162" name="AutoShape 20"/>
          <p:cNvSpPr>
            <a:spLocks noChangeArrowheads="1"/>
          </p:cNvSpPr>
          <p:nvPr/>
        </p:nvSpPr>
        <p:spPr bwMode="auto">
          <a:xfrm>
            <a:off x="5508625" y="1285875"/>
            <a:ext cx="1871663" cy="358775"/>
          </a:xfrm>
          <a:prstGeom prst="flowChartMerge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95</TotalTime>
  <Words>1041</Words>
  <Application>Microsoft Office PowerPoint</Application>
  <PresentationFormat>Экран (4:3)</PresentationFormat>
  <Paragraphs>187</Paragraphs>
  <Slides>17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Аспект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14</cp:revision>
  <dcterms:created xsi:type="dcterms:W3CDTF">2015-01-27T14:01:26Z</dcterms:created>
  <dcterms:modified xsi:type="dcterms:W3CDTF">2019-09-05T18:47:42Z</dcterms:modified>
</cp:coreProperties>
</file>